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1" r:id="rId1"/>
  </p:sldMasterIdLst>
  <p:notesMasterIdLst>
    <p:notesMasterId r:id="rId23"/>
  </p:notesMasterIdLst>
  <p:sldIdLst>
    <p:sldId id="256" r:id="rId2"/>
    <p:sldId id="268" r:id="rId3"/>
    <p:sldId id="258" r:id="rId4"/>
    <p:sldId id="259" r:id="rId5"/>
    <p:sldId id="269" r:id="rId6"/>
    <p:sldId id="260" r:id="rId7"/>
    <p:sldId id="270" r:id="rId8"/>
    <p:sldId id="261" r:id="rId9"/>
    <p:sldId id="271" r:id="rId10"/>
    <p:sldId id="262" r:id="rId11"/>
    <p:sldId id="272" r:id="rId12"/>
    <p:sldId id="263" r:id="rId13"/>
    <p:sldId id="273" r:id="rId14"/>
    <p:sldId id="264" r:id="rId15"/>
    <p:sldId id="274" r:id="rId16"/>
    <p:sldId id="265" r:id="rId17"/>
    <p:sldId id="275" r:id="rId18"/>
    <p:sldId id="266" r:id="rId19"/>
    <p:sldId id="276" r:id="rId20"/>
    <p:sldId id="267"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79" d="100"/>
          <a:sy n="79" d="100"/>
        </p:scale>
        <p:origin x="86" y="23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B364B6-F268-425B-90DE-139C9308032C}" type="datetimeFigureOut">
              <a:rPr lang="en-US"/>
              <a:t>11/19/2018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A7B2E0-4681-4C08-A5F0-49E08494483B}" type="slidenum">
              <a:rPr lang="en-US"/>
              <a:t>‹#›</a:t>
            </a:fld>
            <a:endParaRPr lang="en-US"/>
          </a:p>
        </p:txBody>
      </p:sp>
    </p:spTree>
    <p:extLst>
      <p:ext uri="{BB962C8B-B14F-4D97-AF65-F5344CB8AC3E}">
        <p14:creationId xmlns:p14="http://schemas.microsoft.com/office/powerpoint/2010/main" val="2919282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CreatIT</a:t>
            </a:r>
            <a:r>
              <a:rPr lang="en-US" dirty="0">
                <a:cs typeface="Calibri"/>
              </a:rPr>
              <a:t> Space</a:t>
            </a:r>
          </a:p>
          <a:p>
            <a:r>
              <a:rPr lang="en-US" dirty="0">
                <a:cs typeface="Calibri"/>
              </a:rPr>
              <a:t>3D printers</a:t>
            </a:r>
          </a:p>
          <a:p>
            <a:r>
              <a:rPr lang="en-US" dirty="0">
                <a:ea typeface="+mn-lt"/>
                <a:cs typeface="+mn-lt"/>
              </a:rPr>
              <a:t>VR Oculus Rift</a:t>
            </a:r>
            <a:r>
              <a:rPr lang="en-US" dirty="0">
                <a:cs typeface="Calibri"/>
              </a:rPr>
              <a:t>, </a:t>
            </a:r>
            <a:r>
              <a:rPr lang="en-US" dirty="0" err="1">
                <a:cs typeface="Calibri"/>
              </a:rPr>
              <a:t>Vive</a:t>
            </a:r>
          </a:p>
          <a:p>
            <a:r>
              <a:rPr lang="en-US" dirty="0">
                <a:ea typeface="+mn-lt"/>
                <a:cs typeface="+mn-lt"/>
              </a:rPr>
              <a:t>Die cutter</a:t>
            </a:r>
            <a:endParaRPr lang="en-US" dirty="0">
              <a:cs typeface="Calibri"/>
            </a:endParaRPr>
          </a:p>
          <a:p>
            <a:r>
              <a:rPr lang="en-US" dirty="0">
                <a:cs typeface="Calibri"/>
              </a:rPr>
              <a:t>Sewing machine</a:t>
            </a:r>
          </a:p>
          <a:p>
            <a:r>
              <a:rPr lang="en-US" dirty="0">
                <a:cs typeface="Calibri"/>
              </a:rPr>
              <a:t>Knitting and crochet supplies</a:t>
            </a:r>
          </a:p>
          <a:p>
            <a:r>
              <a:rPr lang="en-US" dirty="0">
                <a:cs typeface="Calibri"/>
              </a:rPr>
              <a:t>Z space </a:t>
            </a:r>
          </a:p>
          <a:p>
            <a:endParaRPr lang="en-US" dirty="0">
              <a:cs typeface="Calibri"/>
            </a:endParaRPr>
          </a:p>
          <a:p>
            <a:br>
              <a:rPr lang="en-US" dirty="0">
                <a:cs typeface="Calibri"/>
              </a:rPr>
            </a:br>
            <a:endParaRPr lang="en-US">
              <a:cs typeface="Calibri"/>
            </a:endParaRPr>
          </a:p>
        </p:txBody>
      </p:sp>
      <p:sp>
        <p:nvSpPr>
          <p:cNvPr id="4" name="Slide Number Placeholder 3"/>
          <p:cNvSpPr>
            <a:spLocks noGrp="1"/>
          </p:cNvSpPr>
          <p:nvPr>
            <p:ph type="sldNum" sz="quarter" idx="5"/>
          </p:nvPr>
        </p:nvSpPr>
        <p:spPr/>
        <p:txBody>
          <a:bodyPr/>
          <a:lstStyle/>
          <a:p>
            <a:fld id="{31A7B2E0-4681-4C08-A5F0-49E08494483B}" type="slidenum">
              <a:rPr lang="en-US"/>
              <a:t>3</a:t>
            </a:fld>
            <a:endParaRPr lang="en-US"/>
          </a:p>
        </p:txBody>
      </p:sp>
    </p:spTree>
    <p:extLst>
      <p:ext uri="{BB962C8B-B14F-4D97-AF65-F5344CB8AC3E}">
        <p14:creationId xmlns:p14="http://schemas.microsoft.com/office/powerpoint/2010/main" val="4050288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Community Connects</a:t>
            </a:r>
          </a:p>
          <a:p>
            <a:r>
              <a:rPr lang="en-US" dirty="0">
                <a:cs typeface="Calibri"/>
              </a:rPr>
              <a:t>Summer Reading program for children and adults</a:t>
            </a:r>
          </a:p>
          <a:p>
            <a:r>
              <a:rPr lang="en-US" dirty="0">
                <a:cs typeface="Calibri"/>
              </a:rPr>
              <a:t>Arthouse movies</a:t>
            </a:r>
          </a:p>
          <a:p>
            <a:r>
              <a:rPr lang="en-US" dirty="0">
                <a:cs typeface="Calibri"/>
              </a:rPr>
              <a:t>Game night</a:t>
            </a:r>
          </a:p>
          <a:p>
            <a:r>
              <a:rPr lang="en-US" dirty="0">
                <a:cs typeface="Calibri"/>
              </a:rPr>
              <a:t>Many more!</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1A7B2E0-4681-4C08-A5F0-49E08494483B}" type="slidenum">
              <a:rPr lang="en-US"/>
              <a:t>5</a:t>
            </a:fld>
            <a:endParaRPr lang="en-US"/>
          </a:p>
        </p:txBody>
      </p:sp>
    </p:spTree>
    <p:extLst>
      <p:ext uri="{BB962C8B-B14F-4D97-AF65-F5344CB8AC3E}">
        <p14:creationId xmlns:p14="http://schemas.microsoft.com/office/powerpoint/2010/main" val="2229566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Regular computer classes.</a:t>
            </a:r>
          </a:p>
          <a:p>
            <a:r>
              <a:rPr lang="en-US" dirty="0">
                <a:cs typeface="Calibri"/>
              </a:rPr>
              <a:t>Excel, word, </a:t>
            </a:r>
            <a:r>
              <a:rPr lang="en-US" dirty="0" err="1">
                <a:cs typeface="Calibri"/>
              </a:rPr>
              <a:t>iphone</a:t>
            </a:r>
            <a:r>
              <a:rPr lang="en-US" dirty="0">
                <a:cs typeface="Calibri"/>
              </a:rPr>
              <a:t>, tablet and others</a:t>
            </a:r>
          </a:p>
        </p:txBody>
      </p:sp>
      <p:sp>
        <p:nvSpPr>
          <p:cNvPr id="4" name="Slide Number Placeholder 3"/>
          <p:cNvSpPr>
            <a:spLocks noGrp="1"/>
          </p:cNvSpPr>
          <p:nvPr>
            <p:ph type="sldNum" sz="quarter" idx="5"/>
          </p:nvPr>
        </p:nvSpPr>
        <p:spPr/>
        <p:txBody>
          <a:bodyPr/>
          <a:lstStyle/>
          <a:p>
            <a:fld id="{31A7B2E0-4681-4C08-A5F0-49E08494483B}" type="slidenum">
              <a:rPr lang="en-US"/>
              <a:t>7</a:t>
            </a:fld>
            <a:endParaRPr lang="en-US"/>
          </a:p>
        </p:txBody>
      </p:sp>
    </p:spTree>
    <p:extLst>
      <p:ext uri="{BB962C8B-B14F-4D97-AF65-F5344CB8AC3E}">
        <p14:creationId xmlns:p14="http://schemas.microsoft.com/office/powerpoint/2010/main" val="314043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Databases- Consumer reports, Auto manuals, test prep (</a:t>
            </a:r>
            <a:r>
              <a:rPr lang="en-US" dirty="0" err="1">
                <a:cs typeface="Calibri"/>
              </a:rPr>
              <a:t>dmv</a:t>
            </a:r>
            <a:r>
              <a:rPr lang="en-US" dirty="0">
                <a:cs typeface="Calibri"/>
              </a:rPr>
              <a:t>, ASVAB, certificate, CBEST)</a:t>
            </a:r>
          </a:p>
          <a:p>
            <a:r>
              <a:rPr lang="en-US" dirty="0" err="1">
                <a:cs typeface="Calibri"/>
              </a:rPr>
              <a:t>Ebooks</a:t>
            </a:r>
            <a:r>
              <a:rPr lang="en-US" dirty="0">
                <a:cs typeface="Calibri"/>
              </a:rPr>
              <a:t>- Overdrive has over 8500, Enki 55000</a:t>
            </a:r>
          </a:p>
          <a:p>
            <a:r>
              <a:rPr lang="en-US" dirty="0">
                <a:cs typeface="Calibri"/>
              </a:rPr>
              <a:t>Audio books</a:t>
            </a:r>
          </a:p>
          <a:p>
            <a:r>
              <a:rPr lang="en-US" dirty="0">
                <a:cs typeface="Calibri"/>
              </a:rPr>
              <a:t>Magazines- </a:t>
            </a:r>
            <a:r>
              <a:rPr lang="en-US" dirty="0" err="1">
                <a:cs typeface="Calibri"/>
              </a:rPr>
              <a:t>Rbdigital</a:t>
            </a:r>
          </a:p>
        </p:txBody>
      </p:sp>
      <p:sp>
        <p:nvSpPr>
          <p:cNvPr id="4" name="Slide Number Placeholder 3"/>
          <p:cNvSpPr>
            <a:spLocks noGrp="1"/>
          </p:cNvSpPr>
          <p:nvPr>
            <p:ph type="sldNum" sz="quarter" idx="5"/>
          </p:nvPr>
        </p:nvSpPr>
        <p:spPr/>
        <p:txBody>
          <a:bodyPr/>
          <a:lstStyle/>
          <a:p>
            <a:fld id="{31A7B2E0-4681-4C08-A5F0-49E08494483B}" type="slidenum">
              <a:rPr lang="en-US"/>
              <a:t>19</a:t>
            </a:fld>
            <a:endParaRPr lang="en-US"/>
          </a:p>
        </p:txBody>
      </p:sp>
    </p:spTree>
    <p:extLst>
      <p:ext uri="{BB962C8B-B14F-4D97-AF65-F5344CB8AC3E}">
        <p14:creationId xmlns:p14="http://schemas.microsoft.com/office/powerpoint/2010/main" val="208897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Shasta Library Foundation’s immediate goal is to develop a $4 million endowment to provide at least $200,000 each year to maintain and grow the library collection.</a:t>
            </a:r>
            <a:br>
              <a:rPr lang="en-US" b="1" dirty="0">
                <a:cs typeface="Calibri"/>
              </a:rPr>
            </a:br>
            <a:r>
              <a:rPr lang="en-US" b="1" dirty="0"/>
              <a:t> </a:t>
            </a:r>
            <a:br>
              <a:rPr lang="en-US" b="1" dirty="0">
                <a:cs typeface="Calibri"/>
              </a:rPr>
            </a:br>
            <a:r>
              <a:rPr lang="en-US" b="1" dirty="0"/>
              <a:t>Since the formation of the Shasta Library Foundation in 1991, our assets have grown from $350 to $1.5 million and we  have contributed almost $600,000 to enrich our public libraries' resources and services. We believe it will take the efforts of the public and private sectors working together to provide the library resources and services our community wants and needs.</a:t>
            </a:r>
            <a:endParaRPr lang="en-US" dirty="0"/>
          </a:p>
        </p:txBody>
      </p:sp>
      <p:sp>
        <p:nvSpPr>
          <p:cNvPr id="4" name="Slide Number Placeholder 3"/>
          <p:cNvSpPr>
            <a:spLocks noGrp="1"/>
          </p:cNvSpPr>
          <p:nvPr>
            <p:ph type="sldNum" sz="quarter" idx="5"/>
          </p:nvPr>
        </p:nvSpPr>
        <p:spPr/>
        <p:txBody>
          <a:bodyPr/>
          <a:lstStyle/>
          <a:p>
            <a:fld id="{31A7B2E0-4681-4C08-A5F0-49E08494483B}" type="slidenum">
              <a:rPr lang="en-US"/>
              <a:t>21</a:t>
            </a:fld>
            <a:endParaRPr lang="en-US"/>
          </a:p>
        </p:txBody>
      </p:sp>
    </p:spTree>
    <p:extLst>
      <p:ext uri="{BB962C8B-B14F-4D97-AF65-F5344CB8AC3E}">
        <p14:creationId xmlns:p14="http://schemas.microsoft.com/office/powerpoint/2010/main" val="6768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48A87A34-81AB-432B-8DAE-1953F412C126}" type="datetimeFigureOut">
              <a:rPr lang="en-US" dirty="0"/>
              <a:pPr/>
              <a:t>11/19/2018</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6D22F896-40B5-4ADD-8801-0D06FADFA095}" type="slidenum">
              <a:rPr lang="en-US" dirty="0"/>
              <a:t>‹#›</a:t>
            </a:fld>
            <a:endParaRPr lang="en-US" dirty="0"/>
          </a:p>
        </p:txBody>
      </p:sp>
    </p:spTree>
    <p:extLst>
      <p:ext uri="{BB962C8B-B14F-4D97-AF65-F5344CB8AC3E}">
        <p14:creationId xmlns:p14="http://schemas.microsoft.com/office/powerpoint/2010/main" val="2035604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23288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58655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71664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79988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8A87A34-81AB-432B-8DAE-1953F412C126}" type="datetimeFigureOut">
              <a:rPr lang="en-US" dirty="0"/>
              <a:t>11/19/2018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5826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8A87A34-81AB-432B-8DAE-1953F412C126}" type="datetimeFigureOut">
              <a:rPr lang="en-US" dirty="0"/>
              <a:t>11/19/2018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31869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11/19/2018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4265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36726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dirty="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D22F896-40B5-4ADD-8801-0D06FADFA095}" type="slidenum">
              <a:rPr lang="en-US" dirty="0"/>
              <a:t>‹#›</a:t>
            </a:fld>
            <a:endParaRPr lang="en-US" dirty="0"/>
          </a:p>
        </p:txBody>
      </p:sp>
    </p:spTree>
    <p:extLst>
      <p:ext uri="{BB962C8B-B14F-4D97-AF65-F5344CB8AC3E}">
        <p14:creationId xmlns:p14="http://schemas.microsoft.com/office/powerpoint/2010/main" val="2200185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48A87A34-81AB-432B-8DAE-1953F412C126}" type="datetimeFigureOut">
              <a:rPr lang="en-US" dirty="0"/>
              <a:pPr/>
              <a:t>11/19/2018</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92010273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48A87A34-81AB-432B-8DAE-1953F412C126}" type="datetimeFigureOut">
              <a:rPr lang="en-US" dirty="0"/>
              <a:pPr/>
              <a:t>11/19/2018</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18217738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2FD7-76EF-4EBF-8807-5A08A9C8EA09}"/>
              </a:ext>
            </a:extLst>
          </p:cNvPr>
          <p:cNvSpPr>
            <a:spLocks noGrp="1"/>
          </p:cNvSpPr>
          <p:nvPr>
            <p:ph type="ctrTitle"/>
          </p:nvPr>
        </p:nvSpPr>
        <p:spPr>
          <a:xfrm>
            <a:off x="629334" y="1403314"/>
            <a:ext cx="10782300" cy="3352800"/>
          </a:xfrm>
        </p:spPr>
        <p:txBody>
          <a:bodyPr/>
          <a:lstStyle/>
          <a:p>
            <a:pPr algn="ctr"/>
            <a:r>
              <a:rPr lang="tr-TR" dirty="0" err="1">
                <a:cs typeface="Calibri Light"/>
              </a:rPr>
              <a:t>The</a:t>
            </a:r>
            <a:r>
              <a:rPr lang="tr-TR" dirty="0">
                <a:cs typeface="Calibri Light"/>
              </a:rPr>
              <a:t> top 10 </a:t>
            </a:r>
            <a:r>
              <a:rPr lang="tr-TR" dirty="0" err="1">
                <a:cs typeface="Calibri Light"/>
              </a:rPr>
              <a:t>things</a:t>
            </a:r>
            <a:r>
              <a:rPr lang="tr-TR" dirty="0">
                <a:cs typeface="Calibri Light"/>
              </a:rPr>
              <a:t> I bet </a:t>
            </a:r>
            <a:r>
              <a:rPr lang="tr-TR" dirty="0" err="1">
                <a:cs typeface="Calibri Light"/>
              </a:rPr>
              <a:t>you</a:t>
            </a:r>
            <a:r>
              <a:rPr lang="tr-TR" dirty="0">
                <a:cs typeface="Calibri Light"/>
              </a:rPr>
              <a:t> </a:t>
            </a:r>
            <a:r>
              <a:rPr lang="tr-TR" dirty="0" err="1">
                <a:cs typeface="Calibri Light"/>
              </a:rPr>
              <a:t>don't</a:t>
            </a:r>
            <a:r>
              <a:rPr lang="tr-TR" dirty="0">
                <a:cs typeface="Calibri Light"/>
              </a:rPr>
              <a:t> </a:t>
            </a:r>
            <a:r>
              <a:rPr lang="tr-TR" dirty="0" err="1">
                <a:cs typeface="Calibri Light"/>
              </a:rPr>
              <a:t>know</a:t>
            </a:r>
            <a:r>
              <a:rPr lang="tr-TR" dirty="0">
                <a:cs typeface="Calibri Light"/>
              </a:rPr>
              <a:t> </a:t>
            </a:r>
            <a:r>
              <a:rPr lang="tr-TR" dirty="0" err="1">
                <a:cs typeface="Calibri Light"/>
              </a:rPr>
              <a:t>about</a:t>
            </a:r>
            <a:r>
              <a:rPr lang="tr-TR" dirty="0">
                <a:cs typeface="Calibri Light"/>
              </a:rPr>
              <a:t> OUR </a:t>
            </a:r>
            <a:r>
              <a:rPr lang="tr-TR" dirty="0" err="1">
                <a:cs typeface="Calibri Light"/>
              </a:rPr>
              <a:t>library</a:t>
            </a:r>
          </a:p>
        </p:txBody>
      </p:sp>
      <p:sp>
        <p:nvSpPr>
          <p:cNvPr id="3" name="Subtitle 2">
            <a:extLst>
              <a:ext uri="{FF2B5EF4-FFF2-40B4-BE49-F238E27FC236}">
                <a16:creationId xmlns:a16="http://schemas.microsoft.com/office/drawing/2014/main" id="{F4C8D8C1-1062-49B2-BB56-D9F8E5DA6EB6}"/>
              </a:ext>
            </a:extLst>
          </p:cNvPr>
          <p:cNvSpPr>
            <a:spLocks noGrp="1"/>
          </p:cNvSpPr>
          <p:nvPr>
            <p:ph type="subTitle" idx="1"/>
          </p:nvPr>
        </p:nvSpPr>
        <p:spPr>
          <a:xfrm>
            <a:off x="150902" y="6208740"/>
            <a:ext cx="9228201" cy="1645920"/>
          </a:xfrm>
        </p:spPr>
        <p:txBody>
          <a:bodyPr vert="horz" lIns="91440" tIns="45720" rIns="91440" bIns="45720" rtlCol="0" anchor="t">
            <a:normAutofit/>
          </a:bodyPr>
          <a:lstStyle/>
          <a:p>
            <a:r>
              <a:rPr lang="tr-TR" dirty="0" err="1">
                <a:cs typeface="Calibri Light"/>
              </a:rPr>
              <a:t>Presented</a:t>
            </a:r>
            <a:r>
              <a:rPr lang="tr-TR" dirty="0">
                <a:cs typeface="Calibri Light"/>
              </a:rPr>
              <a:t> </a:t>
            </a:r>
            <a:r>
              <a:rPr lang="tr-TR" dirty="0" err="1">
                <a:cs typeface="Calibri Light"/>
              </a:rPr>
              <a:t>by</a:t>
            </a:r>
            <a:r>
              <a:rPr lang="tr-TR" dirty="0">
                <a:cs typeface="Calibri Light"/>
              </a:rPr>
              <a:t> </a:t>
            </a:r>
            <a:r>
              <a:rPr lang="tr-TR" dirty="0" err="1">
                <a:cs typeface="Calibri Light"/>
              </a:rPr>
              <a:t>the</a:t>
            </a:r>
            <a:r>
              <a:rPr lang="tr-TR" dirty="0">
                <a:cs typeface="Calibri Light"/>
              </a:rPr>
              <a:t> </a:t>
            </a:r>
            <a:r>
              <a:rPr lang="tr-TR" dirty="0" err="1">
                <a:cs typeface="Calibri Light"/>
              </a:rPr>
              <a:t>Shasta</a:t>
            </a:r>
            <a:r>
              <a:rPr lang="tr-TR" dirty="0">
                <a:cs typeface="Calibri Light"/>
              </a:rPr>
              <a:t> Library Foundation</a:t>
            </a:r>
            <a:endParaRPr lang="tr-TR" dirty="0"/>
          </a:p>
        </p:txBody>
      </p:sp>
    </p:spTree>
    <p:extLst>
      <p:ext uri="{BB962C8B-B14F-4D97-AF65-F5344CB8AC3E}">
        <p14:creationId xmlns:p14="http://schemas.microsoft.com/office/powerpoint/2010/main" val="4262868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69825ADD-F95C-4747-9B41-5DB21C28E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5571066"/>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91A8E-B2BA-467D-BB87-8CFBFB13A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6948"/>
            <a:ext cx="10744200" cy="5404104"/>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245E67-BAD9-499A-9A5C-F50B766D6586}"/>
              </a:ext>
            </a:extLst>
          </p:cNvPr>
          <p:cNvSpPr>
            <a:spLocks noGrp="1"/>
          </p:cNvSpPr>
          <p:nvPr>
            <p:ph idx="1"/>
          </p:nvPr>
        </p:nvSpPr>
        <p:spPr>
          <a:xfrm>
            <a:off x="1286503" y="4064626"/>
            <a:ext cx="9607159" cy="1476235"/>
          </a:xfrm>
        </p:spPr>
        <p:txBody>
          <a:bodyPr vert="horz" lIns="91440" tIns="45720" rIns="91440" bIns="45720" rtlCol="0">
            <a:normAutofit/>
          </a:bodyPr>
          <a:lstStyle/>
          <a:p>
            <a:pPr marL="0" indent="0" algn="ctr">
              <a:buNone/>
            </a:pPr>
            <a:r>
              <a:rPr lang="en-US" sz="4400" dirty="0">
                <a:solidFill>
                  <a:srgbClr val="FFFFFF"/>
                </a:solidFill>
                <a:latin typeface="+mj-lt"/>
              </a:rPr>
              <a:t>The library improves the lives of Veterans</a:t>
            </a:r>
          </a:p>
        </p:txBody>
      </p:sp>
      <p:sp>
        <p:nvSpPr>
          <p:cNvPr id="2" name="Title 1">
            <a:extLst>
              <a:ext uri="{FF2B5EF4-FFF2-40B4-BE49-F238E27FC236}">
                <a16:creationId xmlns:a16="http://schemas.microsoft.com/office/drawing/2014/main" id="{8F7BD12B-CBA7-4B54-99DF-60C00651BA62}"/>
              </a:ext>
            </a:extLst>
          </p:cNvPr>
          <p:cNvSpPr>
            <a:spLocks noGrp="1"/>
          </p:cNvSpPr>
          <p:nvPr>
            <p:ph type="title"/>
          </p:nvPr>
        </p:nvSpPr>
        <p:spPr>
          <a:xfrm>
            <a:off x="1286503" y="1285196"/>
            <a:ext cx="9607160" cy="2779429"/>
          </a:xfrm>
        </p:spPr>
        <p:txBody>
          <a:bodyPr vert="horz" lIns="91440" tIns="45720" rIns="91440" bIns="45720" rtlCol="0" anchor="b">
            <a:normAutofit/>
          </a:bodyPr>
          <a:lstStyle/>
          <a:p>
            <a:pPr algn="ctr">
              <a:lnSpc>
                <a:spcPct val="80000"/>
              </a:lnSpc>
            </a:pPr>
            <a:r>
              <a:rPr lang="en-US" sz="7200">
                <a:solidFill>
                  <a:srgbClr val="FFFFFF"/>
                </a:solidFill>
              </a:rPr>
              <a:t>5.</a:t>
            </a:r>
          </a:p>
        </p:txBody>
      </p:sp>
    </p:spTree>
    <p:extLst>
      <p:ext uri="{BB962C8B-B14F-4D97-AF65-F5344CB8AC3E}">
        <p14:creationId xmlns:p14="http://schemas.microsoft.com/office/powerpoint/2010/main" val="1779700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45371-8247-4935-9C99-52EFA812EAC4}"/>
              </a:ext>
            </a:extLst>
          </p:cNvPr>
          <p:cNvSpPr>
            <a:spLocks noGrp="1"/>
          </p:cNvSpPr>
          <p:nvPr>
            <p:ph type="title"/>
          </p:nvPr>
        </p:nvSpPr>
        <p:spPr>
          <a:xfrm>
            <a:off x="5181619" y="4407758"/>
            <a:ext cx="6465287" cy="1516014"/>
          </a:xfrm>
        </p:spPr>
        <p:txBody>
          <a:bodyPr vert="horz" lIns="91440" tIns="45720" rIns="91440" bIns="45720" rtlCol="0" anchor="b">
            <a:normAutofit fontScale="90000"/>
          </a:bodyPr>
          <a:lstStyle/>
          <a:p>
            <a:pPr algn="ctr">
              <a:lnSpc>
                <a:spcPct val="80000"/>
              </a:lnSpc>
            </a:pPr>
            <a:r>
              <a:rPr lang="en-US" dirty="0"/>
              <a:t>Veterans Resource Center</a:t>
            </a:r>
            <a:br>
              <a:rPr lang="en-US" dirty="0"/>
            </a:br>
            <a:r>
              <a:rPr lang="en-US" dirty="0"/>
              <a:t>Tuesdays 10-12pm</a:t>
            </a:r>
          </a:p>
        </p:txBody>
      </p:sp>
      <p:pic>
        <p:nvPicPr>
          <p:cNvPr id="4" name="Picture 4" descr="A person walking down the street&#10;&#10;Description generated with high confidence">
            <a:extLst>
              <a:ext uri="{FF2B5EF4-FFF2-40B4-BE49-F238E27FC236}">
                <a16:creationId xmlns:a16="http://schemas.microsoft.com/office/drawing/2014/main" id="{A87CB1F4-D545-4D33-8C84-9C3BA742FAA7}"/>
              </a:ext>
            </a:extLst>
          </p:cNvPr>
          <p:cNvPicPr>
            <a:picLocks noChangeAspect="1"/>
          </p:cNvPicPr>
          <p:nvPr/>
        </p:nvPicPr>
        <p:blipFill rotWithShape="1">
          <a:blip r:embed="rId2"/>
          <a:srcRect r="3" b="4032"/>
          <a:stretch/>
        </p:blipFill>
        <p:spPr>
          <a:xfrm>
            <a:off x="317635" y="321733"/>
            <a:ext cx="4160452" cy="6214534"/>
          </a:xfrm>
          <a:prstGeom prst="rect">
            <a:avLst/>
          </a:prstGeom>
        </p:spPr>
      </p:pic>
      <p:pic>
        <p:nvPicPr>
          <p:cNvPr id="6" name="Picture 6" descr="A picture containing floor, indoor, table, sitting&#10;&#10;Description generated with very high confidence">
            <a:extLst>
              <a:ext uri="{FF2B5EF4-FFF2-40B4-BE49-F238E27FC236}">
                <a16:creationId xmlns:a16="http://schemas.microsoft.com/office/drawing/2014/main" id="{B4D84903-726B-43B1-AB2E-1C8C09D0DBE5}"/>
              </a:ext>
            </a:extLst>
          </p:cNvPr>
          <p:cNvPicPr>
            <a:picLocks noChangeAspect="1"/>
          </p:cNvPicPr>
          <p:nvPr/>
        </p:nvPicPr>
        <p:blipFill rotWithShape="1">
          <a:blip r:embed="rId3"/>
          <a:srcRect t="22390" r="2" b="21284"/>
          <a:stretch/>
        </p:blipFill>
        <p:spPr>
          <a:xfrm>
            <a:off x="4654296" y="299363"/>
            <a:ext cx="7217085" cy="3008188"/>
          </a:xfrm>
          <a:prstGeom prst="rect">
            <a:avLst/>
          </a:prstGeom>
        </p:spPr>
      </p:pic>
    </p:spTree>
    <p:extLst>
      <p:ext uri="{BB962C8B-B14F-4D97-AF65-F5344CB8AC3E}">
        <p14:creationId xmlns:p14="http://schemas.microsoft.com/office/powerpoint/2010/main" val="2416041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69825ADD-F95C-4747-9B41-5DB21C28E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5571066"/>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91A8E-B2BA-467D-BB87-8CFBFB13A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6948"/>
            <a:ext cx="10744200" cy="5404104"/>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F7F7BA7-0DF6-4E09-A4D0-112FB68C163F}"/>
              </a:ext>
            </a:extLst>
          </p:cNvPr>
          <p:cNvSpPr>
            <a:spLocks noGrp="1"/>
          </p:cNvSpPr>
          <p:nvPr>
            <p:ph idx="1"/>
          </p:nvPr>
        </p:nvSpPr>
        <p:spPr>
          <a:xfrm>
            <a:off x="1286503" y="4064626"/>
            <a:ext cx="9607159" cy="1476235"/>
          </a:xfrm>
        </p:spPr>
        <p:txBody>
          <a:bodyPr vert="horz" lIns="91440" tIns="45720" rIns="91440" bIns="45720" rtlCol="0">
            <a:normAutofit/>
          </a:bodyPr>
          <a:lstStyle/>
          <a:p>
            <a:pPr marL="0" indent="0" algn="ctr">
              <a:buNone/>
            </a:pPr>
            <a:r>
              <a:rPr lang="en-US" sz="4400" dirty="0">
                <a:solidFill>
                  <a:srgbClr val="FFFFFF"/>
                </a:solidFill>
                <a:latin typeface="+mj-lt"/>
              </a:rPr>
              <a:t>The library invests in our community's kids and families</a:t>
            </a:r>
          </a:p>
        </p:txBody>
      </p:sp>
      <p:sp>
        <p:nvSpPr>
          <p:cNvPr id="2" name="Title 1">
            <a:extLst>
              <a:ext uri="{FF2B5EF4-FFF2-40B4-BE49-F238E27FC236}">
                <a16:creationId xmlns:a16="http://schemas.microsoft.com/office/drawing/2014/main" id="{F8FA5B2C-9CE3-41EE-8815-F8895C72B488}"/>
              </a:ext>
            </a:extLst>
          </p:cNvPr>
          <p:cNvSpPr>
            <a:spLocks noGrp="1"/>
          </p:cNvSpPr>
          <p:nvPr>
            <p:ph type="title"/>
          </p:nvPr>
        </p:nvSpPr>
        <p:spPr>
          <a:xfrm>
            <a:off x="1286503" y="1285196"/>
            <a:ext cx="9607160" cy="2779429"/>
          </a:xfrm>
        </p:spPr>
        <p:txBody>
          <a:bodyPr vert="horz" lIns="91440" tIns="45720" rIns="91440" bIns="45720" rtlCol="0" anchor="b">
            <a:normAutofit/>
          </a:bodyPr>
          <a:lstStyle/>
          <a:p>
            <a:pPr algn="ctr">
              <a:lnSpc>
                <a:spcPct val="80000"/>
              </a:lnSpc>
            </a:pPr>
            <a:r>
              <a:rPr lang="en-US" sz="7200">
                <a:solidFill>
                  <a:srgbClr val="FFFFFF"/>
                </a:solidFill>
              </a:rPr>
              <a:t>6.</a:t>
            </a:r>
          </a:p>
        </p:txBody>
      </p:sp>
    </p:spTree>
    <p:extLst>
      <p:ext uri="{BB962C8B-B14F-4D97-AF65-F5344CB8AC3E}">
        <p14:creationId xmlns:p14="http://schemas.microsoft.com/office/powerpoint/2010/main" val="2352294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25B5C-6F75-46A2-80C2-F60436E894CD}"/>
              </a:ext>
            </a:extLst>
          </p:cNvPr>
          <p:cNvSpPr>
            <a:spLocks noGrp="1"/>
          </p:cNvSpPr>
          <p:nvPr>
            <p:ph type="title"/>
          </p:nvPr>
        </p:nvSpPr>
        <p:spPr>
          <a:xfrm>
            <a:off x="609601" y="4385066"/>
            <a:ext cx="10923638" cy="1317643"/>
          </a:xfrm>
        </p:spPr>
        <p:txBody>
          <a:bodyPr vert="horz" lIns="91440" tIns="45720" rIns="91440" bIns="45720" rtlCol="0" anchor="b">
            <a:normAutofit/>
          </a:bodyPr>
          <a:lstStyle/>
          <a:p>
            <a:pPr>
              <a:lnSpc>
                <a:spcPct val="80000"/>
              </a:lnSpc>
            </a:pPr>
            <a:r>
              <a:rPr lang="en-US" sz="7200">
                <a:solidFill>
                  <a:srgbClr val="FFFFFF"/>
                </a:solidFill>
              </a:rPr>
              <a:t>Storytime &amp; children's events</a:t>
            </a:r>
          </a:p>
        </p:txBody>
      </p:sp>
      <p:pic>
        <p:nvPicPr>
          <p:cNvPr id="6" name="Picture 6" descr="A person sitting at a table&#10;&#10;Description generated with very high confidence">
            <a:extLst>
              <a:ext uri="{FF2B5EF4-FFF2-40B4-BE49-F238E27FC236}">
                <a16:creationId xmlns:a16="http://schemas.microsoft.com/office/drawing/2014/main" id="{9315B08E-1990-4476-A7B5-D3691A589FA1}"/>
              </a:ext>
            </a:extLst>
          </p:cNvPr>
          <p:cNvPicPr>
            <a:picLocks noChangeAspect="1"/>
          </p:cNvPicPr>
          <p:nvPr/>
        </p:nvPicPr>
        <p:blipFill rotWithShape="1">
          <a:blip r:embed="rId2"/>
          <a:srcRect l="15007" r="37097" b="-2"/>
          <a:stretch/>
        </p:blipFill>
        <p:spPr>
          <a:xfrm>
            <a:off x="-3" y="43130"/>
            <a:ext cx="3044952" cy="4242816"/>
          </a:xfrm>
          <a:prstGeom prst="rect">
            <a:avLst/>
          </a:prstGeom>
        </p:spPr>
      </p:pic>
      <p:pic>
        <p:nvPicPr>
          <p:cNvPr id="4" name="Picture 4">
            <a:extLst>
              <a:ext uri="{FF2B5EF4-FFF2-40B4-BE49-F238E27FC236}">
                <a16:creationId xmlns:a16="http://schemas.microsoft.com/office/drawing/2014/main" id="{C935743D-29F3-4999-A256-E01131D43591}"/>
              </a:ext>
            </a:extLst>
          </p:cNvPr>
          <p:cNvPicPr>
            <a:picLocks noChangeAspect="1"/>
          </p:cNvPicPr>
          <p:nvPr/>
        </p:nvPicPr>
        <p:blipFill rotWithShape="1">
          <a:blip r:embed="rId3"/>
          <a:srcRect l="33737" r="18367" b="-2"/>
          <a:stretch/>
        </p:blipFill>
        <p:spPr>
          <a:xfrm>
            <a:off x="3044949" y="-2"/>
            <a:ext cx="3044952" cy="4242817"/>
          </a:xfrm>
          <a:prstGeom prst="rect">
            <a:avLst/>
          </a:prstGeom>
        </p:spPr>
      </p:pic>
      <p:pic>
        <p:nvPicPr>
          <p:cNvPr id="9" name="Picture 9" descr="A picture containing person, wall, indoor, baseball&#10;&#10;Description generated with very high confidence">
            <a:extLst>
              <a:ext uri="{FF2B5EF4-FFF2-40B4-BE49-F238E27FC236}">
                <a16:creationId xmlns:a16="http://schemas.microsoft.com/office/drawing/2014/main" id="{A84180EC-948D-490E-BF22-28229EF5E682}"/>
              </a:ext>
            </a:extLst>
          </p:cNvPr>
          <p:cNvPicPr>
            <a:picLocks noChangeAspect="1"/>
          </p:cNvPicPr>
          <p:nvPr/>
        </p:nvPicPr>
        <p:blipFill rotWithShape="1">
          <a:blip r:embed="rId4"/>
          <a:srcRect r="5483"/>
          <a:stretch/>
        </p:blipFill>
        <p:spPr>
          <a:xfrm>
            <a:off x="6089898" y="10"/>
            <a:ext cx="3044952" cy="4242805"/>
          </a:xfrm>
          <a:prstGeom prst="rect">
            <a:avLst/>
          </a:prstGeom>
        </p:spPr>
      </p:pic>
      <p:pic>
        <p:nvPicPr>
          <p:cNvPr id="11" name="Picture 11" descr="A picture containing grass, person, young, outdoor&#10;&#10;Description generated with very high confidence">
            <a:extLst>
              <a:ext uri="{FF2B5EF4-FFF2-40B4-BE49-F238E27FC236}">
                <a16:creationId xmlns:a16="http://schemas.microsoft.com/office/drawing/2014/main" id="{2DB77D86-E6BE-4443-B9DD-6CEECB53A7F1}"/>
              </a:ext>
            </a:extLst>
          </p:cNvPr>
          <p:cNvPicPr>
            <a:picLocks noChangeAspect="1"/>
          </p:cNvPicPr>
          <p:nvPr/>
        </p:nvPicPr>
        <p:blipFill rotWithShape="1">
          <a:blip r:embed="rId5"/>
          <a:srcRect l="30128" r="20687" b="2"/>
          <a:stretch/>
        </p:blipFill>
        <p:spPr>
          <a:xfrm>
            <a:off x="9065622" y="1"/>
            <a:ext cx="3126377" cy="4242815"/>
          </a:xfrm>
          <a:prstGeom prst="rect">
            <a:avLst/>
          </a:prstGeom>
        </p:spPr>
      </p:pic>
    </p:spTree>
    <p:extLst>
      <p:ext uri="{BB962C8B-B14F-4D97-AF65-F5344CB8AC3E}">
        <p14:creationId xmlns:p14="http://schemas.microsoft.com/office/powerpoint/2010/main" val="3435951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69825ADD-F95C-4747-9B41-5DB21C28E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5571066"/>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91A8E-B2BA-467D-BB87-8CFBFB13A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6948"/>
            <a:ext cx="10744200" cy="5404104"/>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594AFFD-0CA1-4D4D-BE89-F890AE9E0D57}"/>
              </a:ext>
            </a:extLst>
          </p:cNvPr>
          <p:cNvSpPr>
            <a:spLocks noGrp="1"/>
          </p:cNvSpPr>
          <p:nvPr>
            <p:ph idx="1"/>
          </p:nvPr>
        </p:nvSpPr>
        <p:spPr>
          <a:xfrm>
            <a:off x="1286503" y="4064626"/>
            <a:ext cx="9607159" cy="1476235"/>
          </a:xfrm>
        </p:spPr>
        <p:txBody>
          <a:bodyPr vert="horz" lIns="91440" tIns="45720" rIns="91440" bIns="45720" rtlCol="0">
            <a:normAutofit/>
          </a:bodyPr>
          <a:lstStyle/>
          <a:p>
            <a:pPr marL="0" indent="0" algn="ctr">
              <a:buNone/>
            </a:pPr>
            <a:r>
              <a:rPr lang="en-US" sz="4400" dirty="0">
                <a:solidFill>
                  <a:srgbClr val="FFFFFF"/>
                </a:solidFill>
                <a:latin typeface="+mj-lt"/>
              </a:rPr>
              <a:t>The library is a leader in California with their Student Success Initiative</a:t>
            </a:r>
          </a:p>
        </p:txBody>
      </p:sp>
      <p:sp>
        <p:nvSpPr>
          <p:cNvPr id="2" name="Title 1">
            <a:extLst>
              <a:ext uri="{FF2B5EF4-FFF2-40B4-BE49-F238E27FC236}">
                <a16:creationId xmlns:a16="http://schemas.microsoft.com/office/drawing/2014/main" id="{CEDB0CDF-847F-4B24-8D2B-E999C554D69E}"/>
              </a:ext>
            </a:extLst>
          </p:cNvPr>
          <p:cNvSpPr>
            <a:spLocks noGrp="1"/>
          </p:cNvSpPr>
          <p:nvPr>
            <p:ph type="title"/>
          </p:nvPr>
        </p:nvSpPr>
        <p:spPr>
          <a:xfrm>
            <a:off x="1286503" y="1285196"/>
            <a:ext cx="9607160" cy="2779429"/>
          </a:xfrm>
        </p:spPr>
        <p:txBody>
          <a:bodyPr vert="horz" lIns="91440" tIns="45720" rIns="91440" bIns="45720" rtlCol="0" anchor="b">
            <a:normAutofit/>
          </a:bodyPr>
          <a:lstStyle/>
          <a:p>
            <a:pPr algn="ctr">
              <a:lnSpc>
                <a:spcPct val="80000"/>
              </a:lnSpc>
            </a:pPr>
            <a:r>
              <a:rPr lang="en-US" sz="7200">
                <a:solidFill>
                  <a:srgbClr val="FFFFFF"/>
                </a:solidFill>
              </a:rPr>
              <a:t>7.</a:t>
            </a:r>
          </a:p>
        </p:txBody>
      </p:sp>
    </p:spTree>
    <p:extLst>
      <p:ext uri="{BB962C8B-B14F-4D97-AF65-F5344CB8AC3E}">
        <p14:creationId xmlns:p14="http://schemas.microsoft.com/office/powerpoint/2010/main" val="2398300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4BBAA4-5350-4225-A232-680E7C334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F448745-90EF-4E42-B342-4798B9570ADD}"/>
              </a:ext>
            </a:extLst>
          </p:cNvPr>
          <p:cNvSpPr>
            <a:spLocks noGrp="1"/>
          </p:cNvSpPr>
          <p:nvPr>
            <p:ph type="title"/>
          </p:nvPr>
        </p:nvSpPr>
        <p:spPr>
          <a:xfrm>
            <a:off x="603504" y="770467"/>
            <a:ext cx="6608963" cy="3352800"/>
          </a:xfrm>
        </p:spPr>
        <p:txBody>
          <a:bodyPr vert="horz" lIns="91440" tIns="45720" rIns="91440" bIns="45720" rtlCol="0" anchor="b">
            <a:normAutofit/>
          </a:bodyPr>
          <a:lstStyle/>
          <a:p>
            <a:pPr>
              <a:lnSpc>
                <a:spcPct val="80000"/>
              </a:lnSpc>
            </a:pPr>
            <a:r>
              <a:rPr lang="en-US" sz="8800">
                <a:solidFill>
                  <a:srgbClr val="FFFFFF"/>
                </a:solidFill>
              </a:rPr>
              <a:t>Cards for all students &amp; HelpNow!</a:t>
            </a:r>
          </a:p>
        </p:txBody>
      </p:sp>
      <p:sp>
        <p:nvSpPr>
          <p:cNvPr id="12" name="Rectangle 11">
            <a:extLst>
              <a:ext uri="{FF2B5EF4-FFF2-40B4-BE49-F238E27FC236}">
                <a16:creationId xmlns:a16="http://schemas.microsoft.com/office/drawing/2014/main" id="{73EA2C3E-E336-4F2C-AC83-50B4F69A4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0"/>
            <a:ext cx="46390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01FB6100-58A9-4EE2-859F-C9F76AF02804}"/>
              </a:ext>
            </a:extLst>
          </p:cNvPr>
          <p:cNvPicPr>
            <a:picLocks noChangeAspect="1"/>
          </p:cNvPicPr>
          <p:nvPr/>
        </p:nvPicPr>
        <p:blipFill>
          <a:blip r:embed="rId2"/>
          <a:stretch>
            <a:fillRect/>
          </a:stretch>
        </p:blipFill>
        <p:spPr>
          <a:xfrm>
            <a:off x="8186710" y="1175317"/>
            <a:ext cx="3361826" cy="1622547"/>
          </a:xfrm>
          <a:prstGeom prst="rect">
            <a:avLst/>
          </a:prstGeom>
        </p:spPr>
      </p:pic>
      <p:pic>
        <p:nvPicPr>
          <p:cNvPr id="5" name="Picture 5" descr="A picture containing object&#10;&#10;Description generated with very high confidence">
            <a:extLst>
              <a:ext uri="{FF2B5EF4-FFF2-40B4-BE49-F238E27FC236}">
                <a16:creationId xmlns:a16="http://schemas.microsoft.com/office/drawing/2014/main" id="{2F15EB57-C050-48E3-881F-AB31049C472E}"/>
              </a:ext>
            </a:extLst>
          </p:cNvPr>
          <p:cNvPicPr>
            <a:picLocks noChangeAspect="1"/>
          </p:cNvPicPr>
          <p:nvPr/>
        </p:nvPicPr>
        <p:blipFill>
          <a:blip r:embed="rId3"/>
          <a:stretch>
            <a:fillRect/>
          </a:stretch>
        </p:blipFill>
        <p:spPr>
          <a:xfrm>
            <a:off x="8196408" y="4358070"/>
            <a:ext cx="3352128" cy="1007829"/>
          </a:xfrm>
          <a:prstGeom prst="rect">
            <a:avLst/>
          </a:prstGeom>
        </p:spPr>
      </p:pic>
    </p:spTree>
    <p:extLst>
      <p:ext uri="{BB962C8B-B14F-4D97-AF65-F5344CB8AC3E}">
        <p14:creationId xmlns:p14="http://schemas.microsoft.com/office/powerpoint/2010/main" val="3046135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69825ADD-F95C-4747-9B41-5DB21C28E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5571066"/>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91A8E-B2BA-467D-BB87-8CFBFB13A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6948"/>
            <a:ext cx="10744200" cy="5404104"/>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A977032-C88D-49E2-AA83-CA4DE136B37D}"/>
              </a:ext>
            </a:extLst>
          </p:cNvPr>
          <p:cNvSpPr>
            <a:spLocks noGrp="1"/>
          </p:cNvSpPr>
          <p:nvPr>
            <p:ph idx="1"/>
          </p:nvPr>
        </p:nvSpPr>
        <p:spPr>
          <a:xfrm>
            <a:off x="1286503" y="4064626"/>
            <a:ext cx="9607159" cy="1476235"/>
          </a:xfrm>
        </p:spPr>
        <p:txBody>
          <a:bodyPr vert="horz" lIns="91440" tIns="45720" rIns="91440" bIns="45720" rtlCol="0">
            <a:normAutofit/>
          </a:bodyPr>
          <a:lstStyle/>
          <a:p>
            <a:pPr marL="0" indent="0" algn="ctr">
              <a:buNone/>
            </a:pPr>
            <a:r>
              <a:rPr lang="en-US" sz="4400" dirty="0">
                <a:solidFill>
                  <a:srgbClr val="FFFFFF"/>
                </a:solidFill>
                <a:latin typeface="+mj-lt"/>
              </a:rPr>
              <a:t>The library empowers teens to be leaders in the community</a:t>
            </a:r>
          </a:p>
        </p:txBody>
      </p:sp>
      <p:sp>
        <p:nvSpPr>
          <p:cNvPr id="2" name="Title 1">
            <a:extLst>
              <a:ext uri="{FF2B5EF4-FFF2-40B4-BE49-F238E27FC236}">
                <a16:creationId xmlns:a16="http://schemas.microsoft.com/office/drawing/2014/main" id="{10EAD6D7-DB74-48D6-B352-FCBD28A6D634}"/>
              </a:ext>
            </a:extLst>
          </p:cNvPr>
          <p:cNvSpPr>
            <a:spLocks noGrp="1"/>
          </p:cNvSpPr>
          <p:nvPr>
            <p:ph type="title"/>
          </p:nvPr>
        </p:nvSpPr>
        <p:spPr>
          <a:xfrm>
            <a:off x="1286503" y="1285196"/>
            <a:ext cx="9607160" cy="2779429"/>
          </a:xfrm>
        </p:spPr>
        <p:txBody>
          <a:bodyPr vert="horz" lIns="91440" tIns="45720" rIns="91440" bIns="45720" rtlCol="0" anchor="b">
            <a:normAutofit/>
          </a:bodyPr>
          <a:lstStyle/>
          <a:p>
            <a:pPr algn="ctr">
              <a:lnSpc>
                <a:spcPct val="80000"/>
              </a:lnSpc>
            </a:pPr>
            <a:r>
              <a:rPr lang="en-US" sz="7200">
                <a:solidFill>
                  <a:srgbClr val="FFFFFF"/>
                </a:solidFill>
              </a:rPr>
              <a:t>8.</a:t>
            </a:r>
          </a:p>
        </p:txBody>
      </p:sp>
    </p:spTree>
    <p:extLst>
      <p:ext uri="{BB962C8B-B14F-4D97-AF65-F5344CB8AC3E}">
        <p14:creationId xmlns:p14="http://schemas.microsoft.com/office/powerpoint/2010/main" val="887722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C0419-64C5-4AC5-98C6-9EB2FDE9BAEE}"/>
              </a:ext>
            </a:extLst>
          </p:cNvPr>
          <p:cNvSpPr>
            <a:spLocks noGrp="1"/>
          </p:cNvSpPr>
          <p:nvPr>
            <p:ph type="title"/>
          </p:nvPr>
        </p:nvSpPr>
        <p:spPr>
          <a:xfrm>
            <a:off x="603504" y="770467"/>
            <a:ext cx="4843985" cy="3276239"/>
          </a:xfrm>
        </p:spPr>
        <p:txBody>
          <a:bodyPr vert="horz" lIns="91440" tIns="45720" rIns="91440" bIns="45720" rtlCol="0" anchor="b">
            <a:normAutofit/>
          </a:bodyPr>
          <a:lstStyle/>
          <a:p>
            <a:pPr algn="ctr">
              <a:lnSpc>
                <a:spcPct val="80000"/>
              </a:lnSpc>
            </a:pPr>
            <a:r>
              <a:rPr lang="en-US" sz="6000" dirty="0">
                <a:solidFill>
                  <a:srgbClr val="FFFFFF"/>
                </a:solidFill>
              </a:rPr>
              <a:t>Teen Advisory Board</a:t>
            </a:r>
          </a:p>
        </p:txBody>
      </p:sp>
      <p:pic>
        <p:nvPicPr>
          <p:cNvPr id="4" name="Picture 5" descr="A picture containing person, indoor, woman&#10;&#10;Description generated with high confidence">
            <a:extLst>
              <a:ext uri="{FF2B5EF4-FFF2-40B4-BE49-F238E27FC236}">
                <a16:creationId xmlns:a16="http://schemas.microsoft.com/office/drawing/2014/main" id="{4B6708FF-4681-4BE5-878C-7EE6AE316377}"/>
              </a:ext>
            </a:extLst>
          </p:cNvPr>
          <p:cNvPicPr>
            <a:picLocks noGrp="1" noChangeAspect="1"/>
          </p:cNvPicPr>
          <p:nvPr>
            <p:ph idx="1"/>
          </p:nvPr>
        </p:nvPicPr>
        <p:blipFill>
          <a:blip r:embed="rId2"/>
          <a:stretch>
            <a:fillRect/>
          </a:stretch>
        </p:blipFill>
        <p:spPr>
          <a:xfrm>
            <a:off x="5818191" y="629266"/>
            <a:ext cx="2466222" cy="2494114"/>
          </a:xfrm>
          <a:prstGeom prst="rect">
            <a:avLst/>
          </a:prstGeom>
        </p:spPr>
      </p:pic>
      <p:pic>
        <p:nvPicPr>
          <p:cNvPr id="7" name="Picture 7" descr="A close up of a person holding a pair of sunglasses&#10;&#10;Description generated with high confidence">
            <a:extLst>
              <a:ext uri="{FF2B5EF4-FFF2-40B4-BE49-F238E27FC236}">
                <a16:creationId xmlns:a16="http://schemas.microsoft.com/office/drawing/2014/main" id="{DD79FBEE-EC4C-4E58-85C5-E30FE2857F6A}"/>
              </a:ext>
            </a:extLst>
          </p:cNvPr>
          <p:cNvPicPr>
            <a:picLocks noChangeAspect="1"/>
          </p:cNvPicPr>
          <p:nvPr/>
        </p:nvPicPr>
        <p:blipFill>
          <a:blip r:embed="rId3"/>
          <a:stretch>
            <a:fillRect/>
          </a:stretch>
        </p:blipFill>
        <p:spPr>
          <a:xfrm>
            <a:off x="5609303" y="3434428"/>
            <a:ext cx="2743200" cy="2717597"/>
          </a:xfrm>
          <a:prstGeom prst="rect">
            <a:avLst/>
          </a:prstGeom>
        </p:spPr>
      </p:pic>
      <p:pic>
        <p:nvPicPr>
          <p:cNvPr id="9" name="Picture 10" descr="A person sitting in a room&#10;&#10;Description generated with high confidence">
            <a:extLst>
              <a:ext uri="{FF2B5EF4-FFF2-40B4-BE49-F238E27FC236}">
                <a16:creationId xmlns:a16="http://schemas.microsoft.com/office/drawing/2014/main" id="{480496A0-AE92-4B4D-B7CC-E23BE23A6227}"/>
              </a:ext>
            </a:extLst>
          </p:cNvPr>
          <p:cNvPicPr>
            <a:picLocks noChangeAspect="1"/>
          </p:cNvPicPr>
          <p:nvPr/>
        </p:nvPicPr>
        <p:blipFill>
          <a:blip r:embed="rId4"/>
          <a:stretch>
            <a:fillRect/>
          </a:stretch>
        </p:blipFill>
        <p:spPr>
          <a:xfrm>
            <a:off x="8859985" y="1802468"/>
            <a:ext cx="2728511" cy="2717597"/>
          </a:xfrm>
          <a:prstGeom prst="rect">
            <a:avLst/>
          </a:prstGeom>
        </p:spPr>
      </p:pic>
    </p:spTree>
    <p:extLst>
      <p:ext uri="{BB962C8B-B14F-4D97-AF65-F5344CB8AC3E}">
        <p14:creationId xmlns:p14="http://schemas.microsoft.com/office/powerpoint/2010/main" val="3034018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69825ADD-F95C-4747-9B41-5DB21C28E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5571066"/>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91A8E-B2BA-467D-BB87-8CFBFB13A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6948"/>
            <a:ext cx="10744200" cy="5404104"/>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5A3774-4A45-4DCD-8B02-B73F2E4E911E}"/>
              </a:ext>
            </a:extLst>
          </p:cNvPr>
          <p:cNvSpPr>
            <a:spLocks noGrp="1"/>
          </p:cNvSpPr>
          <p:nvPr>
            <p:ph idx="1"/>
          </p:nvPr>
        </p:nvSpPr>
        <p:spPr>
          <a:xfrm>
            <a:off x="1286503" y="4064626"/>
            <a:ext cx="9607159" cy="1476235"/>
          </a:xfrm>
        </p:spPr>
        <p:txBody>
          <a:bodyPr vert="horz" lIns="91440" tIns="45720" rIns="91440" bIns="45720" rtlCol="0">
            <a:normAutofit/>
          </a:bodyPr>
          <a:lstStyle/>
          <a:p>
            <a:pPr marL="0" indent="0" algn="ctr">
              <a:buNone/>
            </a:pPr>
            <a:r>
              <a:rPr lang="en-US" sz="4400" dirty="0">
                <a:solidFill>
                  <a:srgbClr val="FFFFFF"/>
                </a:solidFill>
                <a:latin typeface="+mj-lt"/>
              </a:rPr>
              <a:t>You don't have to visit the library in person to use it!</a:t>
            </a:r>
          </a:p>
        </p:txBody>
      </p:sp>
      <p:sp>
        <p:nvSpPr>
          <p:cNvPr id="2" name="Title 1">
            <a:extLst>
              <a:ext uri="{FF2B5EF4-FFF2-40B4-BE49-F238E27FC236}">
                <a16:creationId xmlns:a16="http://schemas.microsoft.com/office/drawing/2014/main" id="{DAA2805C-533C-4E6D-B9E2-FABEB8F52105}"/>
              </a:ext>
            </a:extLst>
          </p:cNvPr>
          <p:cNvSpPr>
            <a:spLocks noGrp="1"/>
          </p:cNvSpPr>
          <p:nvPr>
            <p:ph type="title"/>
          </p:nvPr>
        </p:nvSpPr>
        <p:spPr>
          <a:xfrm>
            <a:off x="1286503" y="1285196"/>
            <a:ext cx="9607160" cy="2779429"/>
          </a:xfrm>
        </p:spPr>
        <p:txBody>
          <a:bodyPr vert="horz" lIns="91440" tIns="45720" rIns="91440" bIns="45720" rtlCol="0" anchor="b">
            <a:normAutofit/>
          </a:bodyPr>
          <a:lstStyle/>
          <a:p>
            <a:pPr algn="ctr">
              <a:lnSpc>
                <a:spcPct val="80000"/>
              </a:lnSpc>
            </a:pPr>
            <a:r>
              <a:rPr lang="en-US" sz="7200">
                <a:solidFill>
                  <a:srgbClr val="FFFFFF"/>
                </a:solidFill>
              </a:rPr>
              <a:t>9.</a:t>
            </a:r>
          </a:p>
        </p:txBody>
      </p:sp>
    </p:spTree>
    <p:extLst>
      <p:ext uri="{BB962C8B-B14F-4D97-AF65-F5344CB8AC3E}">
        <p14:creationId xmlns:p14="http://schemas.microsoft.com/office/powerpoint/2010/main" val="2599939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B4621-2575-4DDB-8C81-31EF7BF17A88}"/>
              </a:ext>
            </a:extLst>
          </p:cNvPr>
          <p:cNvSpPr>
            <a:spLocks noGrp="1"/>
          </p:cNvSpPr>
          <p:nvPr>
            <p:ph type="title"/>
          </p:nvPr>
        </p:nvSpPr>
        <p:spPr>
          <a:xfrm>
            <a:off x="340922" y="82590"/>
            <a:ext cx="10772775" cy="1658198"/>
          </a:xfrm>
        </p:spPr>
        <p:txBody>
          <a:bodyPr/>
          <a:lstStyle/>
          <a:p>
            <a:r>
              <a:rPr lang="en-US" dirty="0">
                <a:cs typeface="Calibri Light"/>
              </a:rPr>
              <a:t>E-resources:</a:t>
            </a:r>
          </a:p>
        </p:txBody>
      </p:sp>
      <p:pic>
        <p:nvPicPr>
          <p:cNvPr id="6" name="Picture 6" descr="A close up of a sign&#10;&#10;Description generated with high confidence">
            <a:extLst>
              <a:ext uri="{FF2B5EF4-FFF2-40B4-BE49-F238E27FC236}">
                <a16:creationId xmlns:a16="http://schemas.microsoft.com/office/drawing/2014/main" id="{C1D0B4A5-6DFB-4E49-9BFD-2D7803BE8E91}"/>
              </a:ext>
            </a:extLst>
          </p:cNvPr>
          <p:cNvPicPr>
            <a:picLocks noGrp="1" noChangeAspect="1"/>
          </p:cNvPicPr>
          <p:nvPr>
            <p:ph idx="1"/>
          </p:nvPr>
        </p:nvPicPr>
        <p:blipFill>
          <a:blip r:embed="rId3"/>
          <a:stretch>
            <a:fillRect/>
          </a:stretch>
        </p:blipFill>
        <p:spPr>
          <a:xfrm>
            <a:off x="461068" y="1896661"/>
            <a:ext cx="3766185" cy="3766185"/>
          </a:xfrm>
          <a:prstGeom prst="rect">
            <a:avLst/>
          </a:prstGeom>
        </p:spPr>
      </p:pic>
      <p:pic>
        <p:nvPicPr>
          <p:cNvPr id="8" name="Picture 8" descr="A close up of a sign&#10;&#10;Description generated with high confidence">
            <a:extLst>
              <a:ext uri="{FF2B5EF4-FFF2-40B4-BE49-F238E27FC236}">
                <a16:creationId xmlns:a16="http://schemas.microsoft.com/office/drawing/2014/main" id="{77A39E27-6FA1-4995-831A-07A12ABA5AC1}"/>
              </a:ext>
            </a:extLst>
          </p:cNvPr>
          <p:cNvPicPr>
            <a:picLocks noChangeAspect="1"/>
          </p:cNvPicPr>
          <p:nvPr/>
        </p:nvPicPr>
        <p:blipFill>
          <a:blip r:embed="rId4"/>
          <a:stretch>
            <a:fillRect/>
          </a:stretch>
        </p:blipFill>
        <p:spPr>
          <a:xfrm>
            <a:off x="8213066" y="1901855"/>
            <a:ext cx="1143000" cy="523875"/>
          </a:xfrm>
          <a:prstGeom prst="rect">
            <a:avLst/>
          </a:prstGeom>
        </p:spPr>
      </p:pic>
      <p:pic>
        <p:nvPicPr>
          <p:cNvPr id="10" name="Picture 10">
            <a:extLst>
              <a:ext uri="{FF2B5EF4-FFF2-40B4-BE49-F238E27FC236}">
                <a16:creationId xmlns:a16="http://schemas.microsoft.com/office/drawing/2014/main" id="{457906A9-6359-4EF0-8CCA-A62575DAF23A}"/>
              </a:ext>
            </a:extLst>
          </p:cNvPr>
          <p:cNvPicPr>
            <a:picLocks noChangeAspect="1"/>
          </p:cNvPicPr>
          <p:nvPr/>
        </p:nvPicPr>
        <p:blipFill>
          <a:blip r:embed="rId5"/>
          <a:stretch>
            <a:fillRect/>
          </a:stretch>
        </p:blipFill>
        <p:spPr>
          <a:xfrm>
            <a:off x="4522129" y="1801842"/>
            <a:ext cx="2428875" cy="723900"/>
          </a:xfrm>
          <a:prstGeom prst="rect">
            <a:avLst/>
          </a:prstGeom>
        </p:spPr>
      </p:pic>
      <p:pic>
        <p:nvPicPr>
          <p:cNvPr id="12" name="Picture 12">
            <a:extLst>
              <a:ext uri="{FF2B5EF4-FFF2-40B4-BE49-F238E27FC236}">
                <a16:creationId xmlns:a16="http://schemas.microsoft.com/office/drawing/2014/main" id="{10404EE1-DDC5-490E-B44C-383755A29CE2}"/>
              </a:ext>
            </a:extLst>
          </p:cNvPr>
          <p:cNvPicPr>
            <a:picLocks noChangeAspect="1"/>
          </p:cNvPicPr>
          <p:nvPr/>
        </p:nvPicPr>
        <p:blipFill>
          <a:blip r:embed="rId6"/>
          <a:stretch>
            <a:fillRect/>
          </a:stretch>
        </p:blipFill>
        <p:spPr>
          <a:xfrm>
            <a:off x="4588085" y="2894253"/>
            <a:ext cx="2066925" cy="638175"/>
          </a:xfrm>
          <a:prstGeom prst="rect">
            <a:avLst/>
          </a:prstGeom>
        </p:spPr>
      </p:pic>
      <p:pic>
        <p:nvPicPr>
          <p:cNvPr id="14" name="Picture 14" descr="A close up of a logo&#10;&#10;Description generated with high confidence">
            <a:extLst>
              <a:ext uri="{FF2B5EF4-FFF2-40B4-BE49-F238E27FC236}">
                <a16:creationId xmlns:a16="http://schemas.microsoft.com/office/drawing/2014/main" id="{E75821BB-C084-431A-916C-1F4F2058CDE4}"/>
              </a:ext>
            </a:extLst>
          </p:cNvPr>
          <p:cNvPicPr>
            <a:picLocks noChangeAspect="1"/>
          </p:cNvPicPr>
          <p:nvPr/>
        </p:nvPicPr>
        <p:blipFill>
          <a:blip r:embed="rId7"/>
          <a:stretch>
            <a:fillRect/>
          </a:stretch>
        </p:blipFill>
        <p:spPr>
          <a:xfrm>
            <a:off x="4860177" y="4101591"/>
            <a:ext cx="1724025" cy="523875"/>
          </a:xfrm>
          <a:prstGeom prst="rect">
            <a:avLst/>
          </a:prstGeom>
        </p:spPr>
      </p:pic>
      <p:pic>
        <p:nvPicPr>
          <p:cNvPr id="16" name="Picture 16" descr="A screen shot of a person&#10;&#10;Description generated with high confidence">
            <a:extLst>
              <a:ext uri="{FF2B5EF4-FFF2-40B4-BE49-F238E27FC236}">
                <a16:creationId xmlns:a16="http://schemas.microsoft.com/office/drawing/2014/main" id="{7224929E-2DFF-4CFC-8129-28E442E1C1EB}"/>
              </a:ext>
            </a:extLst>
          </p:cNvPr>
          <p:cNvPicPr>
            <a:picLocks noChangeAspect="1"/>
          </p:cNvPicPr>
          <p:nvPr/>
        </p:nvPicPr>
        <p:blipFill>
          <a:blip r:embed="rId8"/>
          <a:stretch>
            <a:fillRect/>
          </a:stretch>
        </p:blipFill>
        <p:spPr>
          <a:xfrm>
            <a:off x="9801494" y="1739840"/>
            <a:ext cx="1819275" cy="819150"/>
          </a:xfrm>
          <a:prstGeom prst="rect">
            <a:avLst/>
          </a:prstGeom>
        </p:spPr>
      </p:pic>
      <p:pic>
        <p:nvPicPr>
          <p:cNvPr id="18" name="Picture 18" descr="A close up of a fish&#10;&#10;Description generated with very high confidence">
            <a:extLst>
              <a:ext uri="{FF2B5EF4-FFF2-40B4-BE49-F238E27FC236}">
                <a16:creationId xmlns:a16="http://schemas.microsoft.com/office/drawing/2014/main" id="{27FB78A2-1B26-4256-83C3-0C4BFEA3A7B3}"/>
              </a:ext>
            </a:extLst>
          </p:cNvPr>
          <p:cNvPicPr>
            <a:picLocks noChangeAspect="1"/>
          </p:cNvPicPr>
          <p:nvPr/>
        </p:nvPicPr>
        <p:blipFill>
          <a:blip r:embed="rId9"/>
          <a:stretch>
            <a:fillRect/>
          </a:stretch>
        </p:blipFill>
        <p:spPr>
          <a:xfrm>
            <a:off x="6938514" y="2890178"/>
            <a:ext cx="4684142" cy="3478663"/>
          </a:xfrm>
          <a:prstGeom prst="rect">
            <a:avLst/>
          </a:prstGeom>
        </p:spPr>
      </p:pic>
    </p:spTree>
    <p:extLst>
      <p:ext uri="{BB962C8B-B14F-4D97-AF65-F5344CB8AC3E}">
        <p14:creationId xmlns:p14="http://schemas.microsoft.com/office/powerpoint/2010/main" val="2003381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9">
            <a:extLst>
              <a:ext uri="{FF2B5EF4-FFF2-40B4-BE49-F238E27FC236}">
                <a16:creationId xmlns:a16="http://schemas.microsoft.com/office/drawing/2014/main" id="{69825ADD-F95C-4747-9B41-5DB21C28E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5571066"/>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86791A8E-B2BA-467D-BB87-8CFBFB13A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6948"/>
            <a:ext cx="10744200" cy="5404104"/>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CBE9F30-6ED3-495B-9FD8-F85F477CB276}"/>
              </a:ext>
            </a:extLst>
          </p:cNvPr>
          <p:cNvSpPr>
            <a:spLocks noGrp="1"/>
          </p:cNvSpPr>
          <p:nvPr>
            <p:ph idx="1"/>
          </p:nvPr>
        </p:nvSpPr>
        <p:spPr>
          <a:xfrm>
            <a:off x="1286503" y="4064626"/>
            <a:ext cx="9607159" cy="1476235"/>
          </a:xfrm>
        </p:spPr>
        <p:txBody>
          <a:bodyPr vert="horz" lIns="91440" tIns="45720" rIns="91440" bIns="45720" rtlCol="0">
            <a:normAutofit/>
          </a:bodyPr>
          <a:lstStyle/>
          <a:p>
            <a:pPr marL="0" indent="0" algn="ctr">
              <a:buNone/>
            </a:pPr>
            <a:r>
              <a:rPr lang="en-US" sz="4400" dirty="0">
                <a:solidFill>
                  <a:srgbClr val="FFFFFF"/>
                </a:solidFill>
                <a:latin typeface="+mj-lt"/>
              </a:rPr>
              <a:t>The library is innovative</a:t>
            </a:r>
          </a:p>
        </p:txBody>
      </p:sp>
      <p:sp>
        <p:nvSpPr>
          <p:cNvPr id="2" name="Title 1">
            <a:extLst>
              <a:ext uri="{FF2B5EF4-FFF2-40B4-BE49-F238E27FC236}">
                <a16:creationId xmlns:a16="http://schemas.microsoft.com/office/drawing/2014/main" id="{AF90BF0F-9356-4EE0-9AD9-9D513B2A3215}"/>
              </a:ext>
            </a:extLst>
          </p:cNvPr>
          <p:cNvSpPr>
            <a:spLocks noGrp="1"/>
          </p:cNvSpPr>
          <p:nvPr>
            <p:ph type="title"/>
          </p:nvPr>
        </p:nvSpPr>
        <p:spPr>
          <a:xfrm>
            <a:off x="1286503" y="1285196"/>
            <a:ext cx="9607160" cy="2779429"/>
          </a:xfrm>
        </p:spPr>
        <p:txBody>
          <a:bodyPr vert="horz" lIns="91440" tIns="45720" rIns="91440" bIns="45720" rtlCol="0" anchor="b">
            <a:normAutofit/>
          </a:bodyPr>
          <a:lstStyle/>
          <a:p>
            <a:pPr algn="ctr">
              <a:lnSpc>
                <a:spcPct val="80000"/>
              </a:lnSpc>
            </a:pPr>
            <a:r>
              <a:rPr lang="en-US" sz="7200" dirty="0">
                <a:solidFill>
                  <a:srgbClr val="FFFFFF"/>
                </a:solidFill>
              </a:rPr>
              <a:t>1.</a:t>
            </a:r>
          </a:p>
        </p:txBody>
      </p:sp>
    </p:spTree>
    <p:extLst>
      <p:ext uri="{BB962C8B-B14F-4D97-AF65-F5344CB8AC3E}">
        <p14:creationId xmlns:p14="http://schemas.microsoft.com/office/powerpoint/2010/main" val="149867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69825ADD-F95C-4747-9B41-5DB21C28E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5571066"/>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91A8E-B2BA-467D-BB87-8CFBFB13A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6948"/>
            <a:ext cx="10744200" cy="5404104"/>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83D356-F957-4E23-839F-4FD0DD1DCF47}"/>
              </a:ext>
            </a:extLst>
          </p:cNvPr>
          <p:cNvSpPr>
            <a:spLocks noGrp="1"/>
          </p:cNvSpPr>
          <p:nvPr>
            <p:ph idx="1"/>
          </p:nvPr>
        </p:nvSpPr>
        <p:spPr>
          <a:xfrm>
            <a:off x="1286503" y="4064626"/>
            <a:ext cx="9607159" cy="1476235"/>
          </a:xfrm>
        </p:spPr>
        <p:txBody>
          <a:bodyPr vert="horz" lIns="91440" tIns="45720" rIns="91440" bIns="45720" rtlCol="0">
            <a:normAutofit/>
          </a:bodyPr>
          <a:lstStyle/>
          <a:p>
            <a:pPr marL="0" indent="0" algn="ctr">
              <a:buNone/>
            </a:pPr>
            <a:r>
              <a:rPr lang="en-US" sz="4400" dirty="0">
                <a:solidFill>
                  <a:srgbClr val="FFFFFF"/>
                </a:solidFill>
                <a:latin typeface="+mj-lt"/>
              </a:rPr>
              <a:t>YOU can help the library today </a:t>
            </a:r>
          </a:p>
        </p:txBody>
      </p:sp>
      <p:sp>
        <p:nvSpPr>
          <p:cNvPr id="2" name="Title 1">
            <a:extLst>
              <a:ext uri="{FF2B5EF4-FFF2-40B4-BE49-F238E27FC236}">
                <a16:creationId xmlns:a16="http://schemas.microsoft.com/office/drawing/2014/main" id="{D0ABCD87-D261-4B78-9A68-9A58BACC1481}"/>
              </a:ext>
            </a:extLst>
          </p:cNvPr>
          <p:cNvSpPr>
            <a:spLocks noGrp="1"/>
          </p:cNvSpPr>
          <p:nvPr>
            <p:ph type="title"/>
          </p:nvPr>
        </p:nvSpPr>
        <p:spPr>
          <a:xfrm>
            <a:off x="1286503" y="1285196"/>
            <a:ext cx="9607160" cy="2779429"/>
          </a:xfrm>
        </p:spPr>
        <p:txBody>
          <a:bodyPr vert="horz" lIns="91440" tIns="45720" rIns="91440" bIns="45720" rtlCol="0" anchor="b">
            <a:normAutofit/>
          </a:bodyPr>
          <a:lstStyle/>
          <a:p>
            <a:pPr algn="ctr">
              <a:lnSpc>
                <a:spcPct val="80000"/>
              </a:lnSpc>
            </a:pPr>
            <a:r>
              <a:rPr lang="en-US" sz="7200">
                <a:solidFill>
                  <a:srgbClr val="FFFFFF"/>
                </a:solidFill>
              </a:rPr>
              <a:t>10.</a:t>
            </a:r>
          </a:p>
        </p:txBody>
      </p:sp>
    </p:spTree>
    <p:extLst>
      <p:ext uri="{BB962C8B-B14F-4D97-AF65-F5344CB8AC3E}">
        <p14:creationId xmlns:p14="http://schemas.microsoft.com/office/powerpoint/2010/main" val="873675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C090937-65B6-4E69-8A51-DC43F550C2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0C881E-9C11-4354-8326-5F069A870C43}"/>
              </a:ext>
            </a:extLst>
          </p:cNvPr>
          <p:cNvSpPr>
            <a:spLocks noGrp="1"/>
          </p:cNvSpPr>
          <p:nvPr>
            <p:ph type="title"/>
          </p:nvPr>
        </p:nvSpPr>
        <p:spPr>
          <a:xfrm>
            <a:off x="631370" y="1059893"/>
            <a:ext cx="3462229" cy="4738211"/>
          </a:xfrm>
        </p:spPr>
        <p:txBody>
          <a:bodyPr>
            <a:normAutofit/>
          </a:bodyPr>
          <a:lstStyle/>
          <a:p>
            <a:r>
              <a:rPr lang="en-US">
                <a:cs typeface="Calibri Light"/>
              </a:rPr>
              <a:t>Ways to support the library:</a:t>
            </a:r>
            <a:endParaRPr lang="en-US"/>
          </a:p>
        </p:txBody>
      </p:sp>
      <p:sp>
        <p:nvSpPr>
          <p:cNvPr id="27" name="Rectangle 26">
            <a:extLst>
              <a:ext uri="{FF2B5EF4-FFF2-40B4-BE49-F238E27FC236}">
                <a16:creationId xmlns:a16="http://schemas.microsoft.com/office/drawing/2014/main" id="{18EF8026-88C8-40AD-89D3-AB638002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BDBAA87-B2AB-41B7-B7F3-086EB0E4DA46}"/>
              </a:ext>
            </a:extLst>
          </p:cNvPr>
          <p:cNvSpPr>
            <a:spLocks noGrp="1"/>
          </p:cNvSpPr>
          <p:nvPr>
            <p:ph idx="1"/>
          </p:nvPr>
        </p:nvSpPr>
        <p:spPr>
          <a:xfrm>
            <a:off x="5080674" y="2314762"/>
            <a:ext cx="6757888" cy="4717972"/>
          </a:xfrm>
        </p:spPr>
        <p:txBody>
          <a:bodyPr vert="horz" lIns="91440" tIns="45720" rIns="91440" bIns="45720" rtlCol="0" anchor="ctr">
            <a:normAutofit/>
          </a:bodyPr>
          <a:lstStyle/>
          <a:p>
            <a:pPr>
              <a:buFont typeface="Arial" pitchFamily="34" charset="0"/>
              <a:buChar char="•"/>
            </a:pPr>
            <a:r>
              <a:rPr lang="en-US" sz="4000" dirty="0">
                <a:cs typeface="Calibri Light"/>
              </a:rPr>
              <a:t>Become a monthly donor</a:t>
            </a:r>
          </a:p>
          <a:p>
            <a:pPr>
              <a:buFont typeface="Arial" pitchFamily="34" charset="0"/>
              <a:buChar char="•"/>
            </a:pPr>
            <a:r>
              <a:rPr lang="en-US" sz="4000" dirty="0">
                <a:cs typeface="Calibri Light"/>
              </a:rPr>
              <a:t>Donate on Giving Tuesday</a:t>
            </a:r>
          </a:p>
          <a:p>
            <a:pPr>
              <a:buFont typeface="Arial" pitchFamily="34" charset="0"/>
              <a:buChar char="•"/>
            </a:pPr>
            <a:r>
              <a:rPr lang="en-US" sz="4000" dirty="0">
                <a:cs typeface="Calibri Light"/>
              </a:rPr>
              <a:t>Partner with us</a:t>
            </a:r>
          </a:p>
          <a:p>
            <a:pPr>
              <a:buFont typeface="Arial" pitchFamily="34" charset="0"/>
              <a:buChar char="•"/>
            </a:pPr>
            <a:endParaRPr lang="en-US" dirty="0">
              <a:cs typeface="Calibri Light"/>
            </a:endParaRPr>
          </a:p>
          <a:p>
            <a:pPr marL="0" indent="0">
              <a:buNone/>
            </a:pPr>
            <a:endParaRPr lang="en-US" dirty="0">
              <a:cs typeface="Calibri Light"/>
            </a:endParaRPr>
          </a:p>
          <a:p>
            <a:pPr marL="0" indent="0">
              <a:buNone/>
            </a:pPr>
            <a:endParaRPr lang="en-US" dirty="0">
              <a:cs typeface="Calibri Light"/>
            </a:endParaRPr>
          </a:p>
          <a:p>
            <a:pPr marL="0" indent="0">
              <a:buNone/>
            </a:pPr>
            <a:r>
              <a:rPr lang="en-US" sz="3000" dirty="0">
                <a:cs typeface="Calibri Light"/>
              </a:rPr>
              <a:t>https://www.shastalibraryfoundation.org/</a:t>
            </a:r>
          </a:p>
          <a:p>
            <a:endParaRPr lang="en-US" dirty="0">
              <a:cs typeface="Calibri Light"/>
            </a:endParaRPr>
          </a:p>
          <a:p>
            <a:endParaRPr lang="en-US" dirty="0">
              <a:cs typeface="Calibri Light"/>
            </a:endParaRPr>
          </a:p>
        </p:txBody>
      </p:sp>
    </p:spTree>
    <p:extLst>
      <p:ext uri="{BB962C8B-B14F-4D97-AF65-F5344CB8AC3E}">
        <p14:creationId xmlns:p14="http://schemas.microsoft.com/office/powerpoint/2010/main" val="49266556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3293D-FB50-4C87-B5D0-C8AA868CCBEC}"/>
              </a:ext>
            </a:extLst>
          </p:cNvPr>
          <p:cNvSpPr>
            <a:spLocks noGrp="1"/>
          </p:cNvSpPr>
          <p:nvPr>
            <p:ph type="title"/>
          </p:nvPr>
        </p:nvSpPr>
        <p:spPr>
          <a:xfrm>
            <a:off x="603504" y="770467"/>
            <a:ext cx="4205568" cy="3352800"/>
          </a:xfrm>
        </p:spPr>
        <p:txBody>
          <a:bodyPr vert="horz" lIns="91440" tIns="45720" rIns="91440" bIns="45720" rtlCol="0" anchor="b">
            <a:normAutofit/>
          </a:bodyPr>
          <a:lstStyle/>
          <a:p>
            <a:pPr algn="ctr">
              <a:lnSpc>
                <a:spcPct val="80000"/>
              </a:lnSpc>
            </a:pPr>
            <a:r>
              <a:rPr lang="en-US" sz="7200" dirty="0" err="1">
                <a:solidFill>
                  <a:srgbClr val="FFFFFF"/>
                </a:solidFill>
              </a:rPr>
              <a:t>CreateIt</a:t>
            </a:r>
            <a:r>
              <a:rPr lang="en-US" sz="7200" dirty="0">
                <a:solidFill>
                  <a:srgbClr val="FFFFFF"/>
                </a:solidFill>
              </a:rPr>
              <a:t> Space</a:t>
            </a:r>
            <a:endParaRPr lang="en-US" dirty="0"/>
          </a:p>
        </p:txBody>
      </p:sp>
      <p:pic>
        <p:nvPicPr>
          <p:cNvPr id="8" name="Picture 8" descr="A picture containing indoor, sitting, floor, orange&#10;&#10;Description generated with very high confidence">
            <a:extLst>
              <a:ext uri="{FF2B5EF4-FFF2-40B4-BE49-F238E27FC236}">
                <a16:creationId xmlns:a16="http://schemas.microsoft.com/office/drawing/2014/main" id="{1481AC19-4295-4DF0-B0B7-7495B4C10F3D}"/>
              </a:ext>
            </a:extLst>
          </p:cNvPr>
          <p:cNvPicPr>
            <a:picLocks noChangeAspect="1"/>
          </p:cNvPicPr>
          <p:nvPr/>
        </p:nvPicPr>
        <p:blipFill rotWithShape="1">
          <a:blip r:embed="rId3"/>
          <a:srcRect l="6418" r="4830"/>
          <a:stretch/>
        </p:blipFill>
        <p:spPr>
          <a:xfrm>
            <a:off x="5715359" y="321730"/>
            <a:ext cx="3311776" cy="3731500"/>
          </a:xfrm>
          <a:prstGeom prst="rect">
            <a:avLst/>
          </a:prstGeom>
        </p:spPr>
      </p:pic>
      <p:pic>
        <p:nvPicPr>
          <p:cNvPr id="6" name="Picture 6" descr="A picture containing wall, indoor, monitor, sitting&#10;&#10;Description generated with very high confidence">
            <a:extLst>
              <a:ext uri="{FF2B5EF4-FFF2-40B4-BE49-F238E27FC236}">
                <a16:creationId xmlns:a16="http://schemas.microsoft.com/office/drawing/2014/main" id="{D870F0EA-ED99-47C6-929D-56492FB6E7E2}"/>
              </a:ext>
            </a:extLst>
          </p:cNvPr>
          <p:cNvPicPr>
            <a:picLocks noChangeAspect="1"/>
          </p:cNvPicPr>
          <p:nvPr/>
        </p:nvPicPr>
        <p:blipFill rotWithShape="1">
          <a:blip r:embed="rId4"/>
          <a:srcRect l="10330" r="7327" b="-3"/>
          <a:stretch/>
        </p:blipFill>
        <p:spPr>
          <a:xfrm>
            <a:off x="9173794" y="2625779"/>
            <a:ext cx="2693207" cy="3928916"/>
          </a:xfrm>
          <a:prstGeom prst="rect">
            <a:avLst/>
          </a:prstGeom>
        </p:spPr>
      </p:pic>
      <p:pic>
        <p:nvPicPr>
          <p:cNvPr id="10" name="Picture 10" descr="A picture containing indoor, wall, table, floor&#10;&#10;Description generated with very high confidence">
            <a:extLst>
              <a:ext uri="{FF2B5EF4-FFF2-40B4-BE49-F238E27FC236}">
                <a16:creationId xmlns:a16="http://schemas.microsoft.com/office/drawing/2014/main" id="{602686FC-06C1-437C-897C-BAF1177220FF}"/>
              </a:ext>
            </a:extLst>
          </p:cNvPr>
          <p:cNvPicPr>
            <a:picLocks noChangeAspect="1"/>
          </p:cNvPicPr>
          <p:nvPr/>
        </p:nvPicPr>
        <p:blipFill rotWithShape="1">
          <a:blip r:embed="rId5"/>
          <a:srcRect t="2627" b="27447"/>
          <a:stretch/>
        </p:blipFill>
        <p:spPr>
          <a:xfrm>
            <a:off x="5704499" y="4206877"/>
            <a:ext cx="3331263" cy="2329392"/>
          </a:xfrm>
          <a:prstGeom prst="rect">
            <a:avLst/>
          </a:prstGeom>
        </p:spPr>
      </p:pic>
      <p:pic>
        <p:nvPicPr>
          <p:cNvPr id="4" name="Picture 4">
            <a:extLst>
              <a:ext uri="{FF2B5EF4-FFF2-40B4-BE49-F238E27FC236}">
                <a16:creationId xmlns:a16="http://schemas.microsoft.com/office/drawing/2014/main" id="{8E378FFF-3AE7-4F06-A56A-1513CFF3C898}"/>
              </a:ext>
            </a:extLst>
          </p:cNvPr>
          <p:cNvPicPr>
            <a:picLocks noChangeAspect="1"/>
          </p:cNvPicPr>
          <p:nvPr/>
        </p:nvPicPr>
        <p:blipFill rotWithShape="1">
          <a:blip r:embed="rId6"/>
          <a:srcRect l="10702" r="6348"/>
          <a:stretch/>
        </p:blipFill>
        <p:spPr>
          <a:xfrm>
            <a:off x="9173785" y="303306"/>
            <a:ext cx="2693207" cy="2159127"/>
          </a:xfrm>
          <a:prstGeom prst="rect">
            <a:avLst/>
          </a:prstGeom>
        </p:spPr>
      </p:pic>
    </p:spTree>
    <p:extLst>
      <p:ext uri="{BB962C8B-B14F-4D97-AF65-F5344CB8AC3E}">
        <p14:creationId xmlns:p14="http://schemas.microsoft.com/office/powerpoint/2010/main" val="2821859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69825ADD-F95C-4747-9B41-5DB21C28E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5571066"/>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86791A8E-B2BA-467D-BB87-8CFBFB13A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6948"/>
            <a:ext cx="10744200" cy="5404104"/>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CBE9F30-6ED3-495B-9FD8-F85F477CB276}"/>
              </a:ext>
            </a:extLst>
          </p:cNvPr>
          <p:cNvSpPr>
            <a:spLocks noGrp="1"/>
          </p:cNvSpPr>
          <p:nvPr>
            <p:ph idx="1"/>
          </p:nvPr>
        </p:nvSpPr>
        <p:spPr>
          <a:xfrm>
            <a:off x="1286503" y="4064626"/>
            <a:ext cx="9607159" cy="1476235"/>
          </a:xfrm>
        </p:spPr>
        <p:txBody>
          <a:bodyPr vert="horz" lIns="91440" tIns="45720" rIns="91440" bIns="45720" rtlCol="0">
            <a:normAutofit/>
          </a:bodyPr>
          <a:lstStyle/>
          <a:p>
            <a:pPr marL="0" indent="0" algn="ctr">
              <a:buNone/>
            </a:pPr>
            <a:r>
              <a:rPr lang="en-US" sz="4400" dirty="0">
                <a:solidFill>
                  <a:srgbClr val="FFFFFF"/>
                </a:solidFill>
                <a:latin typeface="+mj-lt"/>
              </a:rPr>
              <a:t>The library is a community hub </a:t>
            </a:r>
          </a:p>
        </p:txBody>
      </p:sp>
      <p:sp>
        <p:nvSpPr>
          <p:cNvPr id="2" name="Title 1">
            <a:extLst>
              <a:ext uri="{FF2B5EF4-FFF2-40B4-BE49-F238E27FC236}">
                <a16:creationId xmlns:a16="http://schemas.microsoft.com/office/drawing/2014/main" id="{AF90BF0F-9356-4EE0-9AD9-9D513B2A3215}"/>
              </a:ext>
            </a:extLst>
          </p:cNvPr>
          <p:cNvSpPr>
            <a:spLocks noGrp="1"/>
          </p:cNvSpPr>
          <p:nvPr>
            <p:ph type="title"/>
          </p:nvPr>
        </p:nvSpPr>
        <p:spPr>
          <a:xfrm>
            <a:off x="1286503" y="1285196"/>
            <a:ext cx="9607160" cy="2779429"/>
          </a:xfrm>
        </p:spPr>
        <p:txBody>
          <a:bodyPr vert="horz" lIns="91440" tIns="45720" rIns="91440" bIns="45720" rtlCol="0" anchor="b">
            <a:normAutofit/>
          </a:bodyPr>
          <a:lstStyle/>
          <a:p>
            <a:pPr algn="ctr">
              <a:lnSpc>
                <a:spcPct val="80000"/>
              </a:lnSpc>
            </a:pPr>
            <a:r>
              <a:rPr lang="en-US" sz="7200" dirty="0">
                <a:solidFill>
                  <a:srgbClr val="FFFFFF"/>
                </a:solidFill>
              </a:rPr>
              <a:t>2.</a:t>
            </a:r>
          </a:p>
        </p:txBody>
      </p:sp>
    </p:spTree>
    <p:extLst>
      <p:ext uri="{BB962C8B-B14F-4D97-AF65-F5344CB8AC3E}">
        <p14:creationId xmlns:p14="http://schemas.microsoft.com/office/powerpoint/2010/main" val="681872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85B976C-17EF-415B-B03C-BAF9443B9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0FCF240B-952B-40E0-A969-924B20B66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327BF4-CDED-44A5-A953-8177521DA9EA}"/>
              </a:ext>
            </a:extLst>
          </p:cNvPr>
          <p:cNvSpPr>
            <a:spLocks noGrp="1"/>
          </p:cNvSpPr>
          <p:nvPr>
            <p:ph type="title"/>
          </p:nvPr>
        </p:nvSpPr>
        <p:spPr>
          <a:xfrm>
            <a:off x="609601" y="4385066"/>
            <a:ext cx="10923638" cy="1349096"/>
          </a:xfrm>
        </p:spPr>
        <p:txBody>
          <a:bodyPr vert="horz" lIns="91440" tIns="45720" rIns="91440" bIns="45720" rtlCol="0" anchor="b">
            <a:normAutofit/>
          </a:bodyPr>
          <a:lstStyle/>
          <a:p>
            <a:pPr>
              <a:lnSpc>
                <a:spcPct val="80000"/>
              </a:lnSpc>
            </a:pPr>
            <a:r>
              <a:rPr lang="en-US" sz="7400">
                <a:solidFill>
                  <a:srgbClr val="FFFFFF"/>
                </a:solidFill>
              </a:rPr>
              <a:t>Library programs and events</a:t>
            </a:r>
          </a:p>
        </p:txBody>
      </p:sp>
      <p:pic>
        <p:nvPicPr>
          <p:cNvPr id="10" name="Picture 10" descr="A close up of a sign&#10;&#10;Description generated with very high confidence">
            <a:extLst>
              <a:ext uri="{FF2B5EF4-FFF2-40B4-BE49-F238E27FC236}">
                <a16:creationId xmlns:a16="http://schemas.microsoft.com/office/drawing/2014/main" id="{738EFCA8-B752-41F5-B62A-2C2045F263F8}"/>
              </a:ext>
            </a:extLst>
          </p:cNvPr>
          <p:cNvPicPr>
            <a:picLocks noChangeAspect="1"/>
          </p:cNvPicPr>
          <p:nvPr/>
        </p:nvPicPr>
        <p:blipFill>
          <a:blip r:embed="rId3"/>
          <a:stretch>
            <a:fillRect/>
          </a:stretch>
        </p:blipFill>
        <p:spPr>
          <a:xfrm>
            <a:off x="643466" y="1068315"/>
            <a:ext cx="2605822" cy="2612353"/>
          </a:xfrm>
          <a:prstGeom prst="rect">
            <a:avLst/>
          </a:prstGeom>
        </p:spPr>
      </p:pic>
      <p:pic>
        <p:nvPicPr>
          <p:cNvPr id="4" name="Picture 4" descr="A picture containing person, outdoor, sitting, car&#10;&#10;Description generated with high confidence">
            <a:extLst>
              <a:ext uri="{FF2B5EF4-FFF2-40B4-BE49-F238E27FC236}">
                <a16:creationId xmlns:a16="http://schemas.microsoft.com/office/drawing/2014/main" id="{49A5398B-FF02-4981-AA03-FA78B4E4DD07}"/>
              </a:ext>
            </a:extLst>
          </p:cNvPr>
          <p:cNvPicPr>
            <a:picLocks noChangeAspect="1"/>
          </p:cNvPicPr>
          <p:nvPr/>
        </p:nvPicPr>
        <p:blipFill>
          <a:blip r:embed="rId4"/>
          <a:stretch>
            <a:fillRect/>
          </a:stretch>
        </p:blipFill>
        <p:spPr>
          <a:xfrm>
            <a:off x="3409333" y="999387"/>
            <a:ext cx="2605822" cy="2750207"/>
          </a:xfrm>
          <a:prstGeom prst="rect">
            <a:avLst/>
          </a:prstGeom>
        </p:spPr>
      </p:pic>
      <p:pic>
        <p:nvPicPr>
          <p:cNvPr id="8" name="Picture 8" descr="A close up of a logo&#10;&#10;Description generated with high confidence">
            <a:extLst>
              <a:ext uri="{FF2B5EF4-FFF2-40B4-BE49-F238E27FC236}">
                <a16:creationId xmlns:a16="http://schemas.microsoft.com/office/drawing/2014/main" id="{716F4328-4AF4-4F1C-B006-B6F1F5613E8E}"/>
              </a:ext>
            </a:extLst>
          </p:cNvPr>
          <p:cNvPicPr>
            <a:picLocks noChangeAspect="1"/>
          </p:cNvPicPr>
          <p:nvPr/>
        </p:nvPicPr>
        <p:blipFill>
          <a:blip r:embed="rId5"/>
          <a:stretch>
            <a:fillRect/>
          </a:stretch>
        </p:blipFill>
        <p:spPr>
          <a:xfrm>
            <a:off x="6176021" y="2030348"/>
            <a:ext cx="2606234" cy="697167"/>
          </a:xfrm>
          <a:prstGeom prst="rect">
            <a:avLst/>
          </a:prstGeom>
        </p:spPr>
      </p:pic>
      <p:pic>
        <p:nvPicPr>
          <p:cNvPr id="6" name="Picture 6" descr="A close up of a sign&#10;&#10;Description generated with high confidence">
            <a:extLst>
              <a:ext uri="{FF2B5EF4-FFF2-40B4-BE49-F238E27FC236}">
                <a16:creationId xmlns:a16="http://schemas.microsoft.com/office/drawing/2014/main" id="{0AED720D-35E7-41FE-B04B-2F338CD0F1FB}"/>
              </a:ext>
            </a:extLst>
          </p:cNvPr>
          <p:cNvPicPr>
            <a:picLocks noChangeAspect="1"/>
          </p:cNvPicPr>
          <p:nvPr/>
        </p:nvPicPr>
        <p:blipFill>
          <a:blip r:embed="rId6"/>
          <a:stretch>
            <a:fillRect/>
          </a:stretch>
        </p:blipFill>
        <p:spPr>
          <a:xfrm>
            <a:off x="8942710" y="1874053"/>
            <a:ext cx="2605823" cy="1009756"/>
          </a:xfrm>
          <a:prstGeom prst="rect">
            <a:avLst/>
          </a:prstGeom>
        </p:spPr>
      </p:pic>
    </p:spTree>
    <p:extLst>
      <p:ext uri="{BB962C8B-B14F-4D97-AF65-F5344CB8AC3E}">
        <p14:creationId xmlns:p14="http://schemas.microsoft.com/office/powerpoint/2010/main" val="4109123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9">
            <a:extLst>
              <a:ext uri="{FF2B5EF4-FFF2-40B4-BE49-F238E27FC236}">
                <a16:creationId xmlns:a16="http://schemas.microsoft.com/office/drawing/2014/main" id="{69825ADD-F95C-4747-9B41-5DB21C28E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5571066"/>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86791A8E-B2BA-467D-BB87-8CFBFB13A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6948"/>
            <a:ext cx="10744200" cy="5404104"/>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A55447F-8D34-4E21-B77D-0F30FDF2B01F}"/>
              </a:ext>
            </a:extLst>
          </p:cNvPr>
          <p:cNvSpPr>
            <a:spLocks noGrp="1"/>
          </p:cNvSpPr>
          <p:nvPr>
            <p:ph idx="1"/>
          </p:nvPr>
        </p:nvSpPr>
        <p:spPr>
          <a:xfrm>
            <a:off x="1286503" y="4064626"/>
            <a:ext cx="9607159" cy="1476235"/>
          </a:xfrm>
        </p:spPr>
        <p:txBody>
          <a:bodyPr vert="horz" lIns="91440" tIns="45720" rIns="91440" bIns="45720" rtlCol="0">
            <a:normAutofit/>
          </a:bodyPr>
          <a:lstStyle/>
          <a:p>
            <a:pPr marL="0" indent="0" algn="ctr">
              <a:buNone/>
            </a:pPr>
            <a:r>
              <a:rPr lang="en-US" sz="4000" dirty="0">
                <a:solidFill>
                  <a:srgbClr val="FFFFFF"/>
                </a:solidFill>
                <a:latin typeface="+mj-lt"/>
              </a:rPr>
              <a:t>The library helps bridge the technology gap</a:t>
            </a:r>
          </a:p>
        </p:txBody>
      </p:sp>
      <p:sp>
        <p:nvSpPr>
          <p:cNvPr id="2" name="Title 1">
            <a:extLst>
              <a:ext uri="{FF2B5EF4-FFF2-40B4-BE49-F238E27FC236}">
                <a16:creationId xmlns:a16="http://schemas.microsoft.com/office/drawing/2014/main" id="{E7C1C481-0824-45EE-9685-93C1C2064EF8}"/>
              </a:ext>
            </a:extLst>
          </p:cNvPr>
          <p:cNvSpPr>
            <a:spLocks noGrp="1"/>
          </p:cNvSpPr>
          <p:nvPr>
            <p:ph type="title"/>
          </p:nvPr>
        </p:nvSpPr>
        <p:spPr>
          <a:xfrm>
            <a:off x="1286503" y="1285196"/>
            <a:ext cx="9607160" cy="2779429"/>
          </a:xfrm>
        </p:spPr>
        <p:txBody>
          <a:bodyPr vert="horz" lIns="91440" tIns="45720" rIns="91440" bIns="45720" rtlCol="0" anchor="b">
            <a:normAutofit/>
          </a:bodyPr>
          <a:lstStyle/>
          <a:p>
            <a:pPr algn="ctr">
              <a:lnSpc>
                <a:spcPct val="80000"/>
              </a:lnSpc>
            </a:pPr>
            <a:r>
              <a:rPr lang="en-US" sz="7200">
                <a:solidFill>
                  <a:srgbClr val="FFFFFF"/>
                </a:solidFill>
              </a:rPr>
              <a:t>3.</a:t>
            </a:r>
          </a:p>
        </p:txBody>
      </p:sp>
    </p:spTree>
    <p:extLst>
      <p:ext uri="{BB962C8B-B14F-4D97-AF65-F5344CB8AC3E}">
        <p14:creationId xmlns:p14="http://schemas.microsoft.com/office/powerpoint/2010/main" val="2763427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4F43F-68F4-44C4-8FB8-6BA33534A30F}"/>
              </a:ext>
            </a:extLst>
          </p:cNvPr>
          <p:cNvSpPr>
            <a:spLocks noGrp="1"/>
          </p:cNvSpPr>
          <p:nvPr>
            <p:ph type="title"/>
          </p:nvPr>
        </p:nvSpPr>
        <p:spPr>
          <a:xfrm>
            <a:off x="875072" y="4594123"/>
            <a:ext cx="10554927" cy="1818323"/>
          </a:xfrm>
        </p:spPr>
        <p:txBody>
          <a:bodyPr anchor="b">
            <a:normAutofit/>
          </a:bodyPr>
          <a:lstStyle/>
          <a:p>
            <a:pPr algn="r"/>
            <a:r>
              <a:rPr lang="en-US" dirty="0">
                <a:cs typeface="Calibri Light"/>
              </a:rPr>
              <a:t>Computer classes and librarian help</a:t>
            </a:r>
          </a:p>
        </p:txBody>
      </p:sp>
      <p:pic>
        <p:nvPicPr>
          <p:cNvPr id="4" name="Picture 4" descr="A desktop computer sitting on a table&#10;&#10;Description generated with very high confidence">
            <a:extLst>
              <a:ext uri="{FF2B5EF4-FFF2-40B4-BE49-F238E27FC236}">
                <a16:creationId xmlns:a16="http://schemas.microsoft.com/office/drawing/2014/main" id="{27C041ED-9AE5-4B82-BFDB-4ED4C617389C}"/>
              </a:ext>
            </a:extLst>
          </p:cNvPr>
          <p:cNvPicPr>
            <a:picLocks noChangeAspect="1"/>
          </p:cNvPicPr>
          <p:nvPr/>
        </p:nvPicPr>
        <p:blipFill>
          <a:blip r:embed="rId3"/>
          <a:stretch>
            <a:fillRect/>
          </a:stretch>
        </p:blipFill>
        <p:spPr>
          <a:xfrm>
            <a:off x="1489494" y="473978"/>
            <a:ext cx="3821501" cy="4759856"/>
          </a:xfrm>
          <a:prstGeom prst="rect">
            <a:avLst/>
          </a:prstGeom>
        </p:spPr>
      </p:pic>
      <p:pic>
        <p:nvPicPr>
          <p:cNvPr id="6" name="Picture 6" descr="A desk with a computer and a chair in a room&#10;&#10;Description generated with very high confidence">
            <a:extLst>
              <a:ext uri="{FF2B5EF4-FFF2-40B4-BE49-F238E27FC236}">
                <a16:creationId xmlns:a16="http://schemas.microsoft.com/office/drawing/2014/main" id="{56B500B8-3C02-4532-ADDF-33F7B7624784}"/>
              </a:ext>
            </a:extLst>
          </p:cNvPr>
          <p:cNvPicPr>
            <a:picLocks noChangeAspect="1"/>
          </p:cNvPicPr>
          <p:nvPr/>
        </p:nvPicPr>
        <p:blipFill>
          <a:blip r:embed="rId4"/>
          <a:stretch>
            <a:fillRect/>
          </a:stretch>
        </p:blipFill>
        <p:spPr>
          <a:xfrm>
            <a:off x="6147759" y="1162230"/>
            <a:ext cx="5345501" cy="3541505"/>
          </a:xfrm>
          <a:prstGeom prst="rect">
            <a:avLst/>
          </a:prstGeom>
        </p:spPr>
      </p:pic>
    </p:spTree>
    <p:extLst>
      <p:ext uri="{BB962C8B-B14F-4D97-AF65-F5344CB8AC3E}">
        <p14:creationId xmlns:p14="http://schemas.microsoft.com/office/powerpoint/2010/main" val="3716745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69825ADD-F95C-4747-9B41-5DB21C28E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5571066"/>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91A8E-B2BA-467D-BB87-8CFBFB13A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6948"/>
            <a:ext cx="10744200" cy="5404104"/>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2886B2-3C69-4511-A786-E2C36F4AC6FC}"/>
              </a:ext>
            </a:extLst>
          </p:cNvPr>
          <p:cNvSpPr>
            <a:spLocks noGrp="1"/>
          </p:cNvSpPr>
          <p:nvPr>
            <p:ph idx="1"/>
          </p:nvPr>
        </p:nvSpPr>
        <p:spPr>
          <a:xfrm>
            <a:off x="1286503" y="4064626"/>
            <a:ext cx="9607159" cy="1476235"/>
          </a:xfrm>
        </p:spPr>
        <p:txBody>
          <a:bodyPr vert="horz" lIns="91440" tIns="45720" rIns="91440" bIns="45720" rtlCol="0">
            <a:normAutofit/>
          </a:bodyPr>
          <a:lstStyle/>
          <a:p>
            <a:pPr marL="0" indent="0" algn="ctr">
              <a:buNone/>
            </a:pPr>
            <a:r>
              <a:rPr lang="en-US" sz="3500" dirty="0">
                <a:solidFill>
                  <a:srgbClr val="FFFFFF"/>
                </a:solidFill>
                <a:latin typeface="+mj-lt"/>
              </a:rPr>
              <a:t>The library helps adults learn to read and get jobs</a:t>
            </a:r>
          </a:p>
        </p:txBody>
      </p:sp>
      <p:sp>
        <p:nvSpPr>
          <p:cNvPr id="2" name="Title 1">
            <a:extLst>
              <a:ext uri="{FF2B5EF4-FFF2-40B4-BE49-F238E27FC236}">
                <a16:creationId xmlns:a16="http://schemas.microsoft.com/office/drawing/2014/main" id="{2E43B967-43D4-4639-87DE-EAE715F74A86}"/>
              </a:ext>
            </a:extLst>
          </p:cNvPr>
          <p:cNvSpPr>
            <a:spLocks noGrp="1"/>
          </p:cNvSpPr>
          <p:nvPr>
            <p:ph type="title"/>
          </p:nvPr>
        </p:nvSpPr>
        <p:spPr>
          <a:xfrm>
            <a:off x="1286503" y="1285196"/>
            <a:ext cx="9607160" cy="2779429"/>
          </a:xfrm>
        </p:spPr>
        <p:txBody>
          <a:bodyPr vert="horz" lIns="91440" tIns="45720" rIns="91440" bIns="45720" rtlCol="0" anchor="b">
            <a:normAutofit/>
          </a:bodyPr>
          <a:lstStyle/>
          <a:p>
            <a:pPr algn="ctr">
              <a:lnSpc>
                <a:spcPct val="80000"/>
              </a:lnSpc>
            </a:pPr>
            <a:r>
              <a:rPr lang="en-US" sz="7200" dirty="0">
                <a:solidFill>
                  <a:srgbClr val="FFFFFF"/>
                </a:solidFill>
              </a:rPr>
              <a:t>4.</a:t>
            </a:r>
          </a:p>
        </p:txBody>
      </p:sp>
    </p:spTree>
    <p:extLst>
      <p:ext uri="{BB962C8B-B14F-4D97-AF65-F5344CB8AC3E}">
        <p14:creationId xmlns:p14="http://schemas.microsoft.com/office/powerpoint/2010/main" val="1618731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098D-B4C6-4F43-859D-C88C5DB1F3D5}"/>
              </a:ext>
            </a:extLst>
          </p:cNvPr>
          <p:cNvSpPr>
            <a:spLocks noGrp="1"/>
          </p:cNvSpPr>
          <p:nvPr>
            <p:ph type="title"/>
          </p:nvPr>
        </p:nvSpPr>
        <p:spPr/>
        <p:txBody>
          <a:bodyPr>
            <a:normAutofit/>
          </a:bodyPr>
          <a:lstStyle/>
          <a:p>
            <a:r>
              <a:rPr lang="en-US" dirty="0">
                <a:cs typeface="Calibri Light"/>
              </a:rPr>
              <a:t>Adult Literacy Center, GED &amp; Citizen classes</a:t>
            </a:r>
            <a:endParaRPr lang="en-US" dirty="0"/>
          </a:p>
        </p:txBody>
      </p:sp>
      <p:pic>
        <p:nvPicPr>
          <p:cNvPr id="4" name="Picture 4" descr="A group of people sitting in front of a book shelf&#10;&#10;Description generated with high confidence">
            <a:extLst>
              <a:ext uri="{FF2B5EF4-FFF2-40B4-BE49-F238E27FC236}">
                <a16:creationId xmlns:a16="http://schemas.microsoft.com/office/drawing/2014/main" id="{F558B566-E935-431B-A191-0E210BED637D}"/>
              </a:ext>
            </a:extLst>
          </p:cNvPr>
          <p:cNvPicPr>
            <a:picLocks noGrp="1" noChangeAspect="1"/>
          </p:cNvPicPr>
          <p:nvPr>
            <p:ph idx="1"/>
          </p:nvPr>
        </p:nvPicPr>
        <p:blipFill>
          <a:blip r:embed="rId2"/>
          <a:stretch>
            <a:fillRect/>
          </a:stretch>
        </p:blipFill>
        <p:spPr>
          <a:xfrm>
            <a:off x="5166232" y="2157731"/>
            <a:ext cx="5022849" cy="3767137"/>
          </a:xfrm>
          <a:prstGeom prst="rect">
            <a:avLst/>
          </a:prstGeom>
        </p:spPr>
      </p:pic>
      <p:pic>
        <p:nvPicPr>
          <p:cNvPr id="6" name="Picture 6" descr="A close up of text on a white background&#10;&#10;Description generated with very high confidence">
            <a:extLst>
              <a:ext uri="{FF2B5EF4-FFF2-40B4-BE49-F238E27FC236}">
                <a16:creationId xmlns:a16="http://schemas.microsoft.com/office/drawing/2014/main" id="{CBF58048-E224-4BA8-BD93-A2F82755041C}"/>
              </a:ext>
            </a:extLst>
          </p:cNvPr>
          <p:cNvPicPr>
            <a:picLocks noChangeAspect="1"/>
          </p:cNvPicPr>
          <p:nvPr/>
        </p:nvPicPr>
        <p:blipFill>
          <a:blip r:embed="rId3"/>
          <a:stretch>
            <a:fillRect/>
          </a:stretch>
        </p:blipFill>
        <p:spPr>
          <a:xfrm>
            <a:off x="1140234" y="2745197"/>
            <a:ext cx="2942917" cy="2731831"/>
          </a:xfrm>
          <a:prstGeom prst="rect">
            <a:avLst/>
          </a:prstGeom>
        </p:spPr>
      </p:pic>
    </p:spTree>
    <p:extLst>
      <p:ext uri="{BB962C8B-B14F-4D97-AF65-F5344CB8AC3E}">
        <p14:creationId xmlns:p14="http://schemas.microsoft.com/office/powerpoint/2010/main" val="3136279100"/>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296</Words>
  <Application>Microsoft Office PowerPoint</Application>
  <PresentationFormat>Widescreen</PresentationFormat>
  <Paragraphs>65</Paragraphs>
  <Slides>21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Metropolitan</vt:lpstr>
      <vt:lpstr>The top 10 things I bet you don't know about OUR library</vt:lpstr>
      <vt:lpstr>1.</vt:lpstr>
      <vt:lpstr>CreateIt Space</vt:lpstr>
      <vt:lpstr>2.</vt:lpstr>
      <vt:lpstr>Library programs and events</vt:lpstr>
      <vt:lpstr>3.</vt:lpstr>
      <vt:lpstr>Computer classes and librarian help</vt:lpstr>
      <vt:lpstr>4.</vt:lpstr>
      <vt:lpstr>Adult Literacy Center, GED &amp; Citizen classes</vt:lpstr>
      <vt:lpstr>5.</vt:lpstr>
      <vt:lpstr>Veterans Resource Center Tuesdays 10-12pm</vt:lpstr>
      <vt:lpstr>6.</vt:lpstr>
      <vt:lpstr>Storytime &amp; children's events</vt:lpstr>
      <vt:lpstr>7.</vt:lpstr>
      <vt:lpstr>Cards for all students &amp; HelpNow!</vt:lpstr>
      <vt:lpstr>8.</vt:lpstr>
      <vt:lpstr>Teen Advisory Board</vt:lpstr>
      <vt:lpstr>9.</vt:lpstr>
      <vt:lpstr>E-resources:</vt:lpstr>
      <vt:lpstr>10.</vt:lpstr>
      <vt:lpstr>Ways to support the library: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top 10 things I bet you don't know about OUR library</dc:title>
  <dc:creator>Joshua Leach</dc:creator>
  <cp:lastModifiedBy>Joshua Leach</cp:lastModifiedBy>
  <cp:revision>1</cp:revision>
  <dcterms:created xsi:type="dcterms:W3CDTF">2018-11-19T20:54:49Z</dcterms:created>
  <dcterms:modified xsi:type="dcterms:W3CDTF">2018-11-19T20:55:26Z</dcterms:modified>
</cp:coreProperties>
</file>